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Kitchakan Ultra-Bold" charset="1" panose="00000000000000000000"/>
      <p:regular r:id="rId21"/>
    </p:embeddedFont>
    <p:embeddedFont>
      <p:font typeface="Kitchakan" charset="1" panose="00000000000000000000"/>
      <p:regular r:id="rId22"/>
    </p:embeddedFont>
    <p:embeddedFont>
      <p:font typeface="IBM Plex Mono Bold" charset="1" panose="020B0809050203000203"/>
      <p:regular r:id="rId23"/>
    </p:embeddedFont>
    <p:embeddedFont>
      <p:font typeface="Kitchakan Bold" charset="1" panose="00000000000000000000"/>
      <p:regular r:id="rId24"/>
    </p:embeddedFont>
    <p:embeddedFont>
      <p:font typeface="IBM Plex Mono" charset="1" panose="020B05090502030002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2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3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jpe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jpeg" Type="http://schemas.openxmlformats.org/officeDocument/2006/relationships/image"/><Relationship Id="rId12" Target="../media/image25.jpeg" Type="http://schemas.openxmlformats.org/officeDocument/2006/relationships/image"/><Relationship Id="rId13" Target="../media/image26.jpeg" Type="http://schemas.openxmlformats.org/officeDocument/2006/relationships/image"/><Relationship Id="rId14" Target="../media/image27.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8.png" Type="http://schemas.openxmlformats.org/officeDocument/2006/relationships/image"/><Relationship Id="rId9"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8390B"/>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55844">
            <a:off x="611343" y="4382289"/>
            <a:ext cx="5088674" cy="8746159"/>
          </a:xfrm>
          <a:custGeom>
            <a:avLst/>
            <a:gdLst/>
            <a:ahLst/>
            <a:cxnLst/>
            <a:rect r="r" b="b" t="t" l="l"/>
            <a:pathLst>
              <a:path h="8746159" w="5088674">
                <a:moveTo>
                  <a:pt x="0" y="0"/>
                </a:moveTo>
                <a:lnTo>
                  <a:pt x="5088675" y="0"/>
                </a:lnTo>
                <a:lnTo>
                  <a:pt x="5088675" y="8746159"/>
                </a:lnTo>
                <a:lnTo>
                  <a:pt x="0" y="8746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5" id="5"/>
          <p:cNvSpPr/>
          <p:nvPr/>
        </p:nvSpPr>
        <p:spPr>
          <a:xfrm flipH="true" flipV="false" rot="0">
            <a:off x="380688" y="2144469"/>
            <a:ext cx="7810719" cy="7304331"/>
          </a:xfrm>
          <a:custGeom>
            <a:avLst/>
            <a:gdLst/>
            <a:ahLst/>
            <a:cxnLst/>
            <a:rect r="r" b="b" t="t" l="l"/>
            <a:pathLst>
              <a:path h="7304331" w="7810719">
                <a:moveTo>
                  <a:pt x="7810718" y="0"/>
                </a:moveTo>
                <a:lnTo>
                  <a:pt x="0" y="0"/>
                </a:lnTo>
                <a:lnTo>
                  <a:pt x="0" y="7304331"/>
                </a:lnTo>
                <a:lnTo>
                  <a:pt x="7810718" y="7304331"/>
                </a:lnTo>
                <a:lnTo>
                  <a:pt x="7810718" y="0"/>
                </a:lnTo>
                <a:close/>
              </a:path>
            </a:pathLst>
          </a:custGeom>
          <a:blipFill>
            <a:blip r:embed="rId6"/>
            <a:stretch>
              <a:fillRect l="-113143" t="0" r="0" b="0"/>
            </a:stretch>
          </a:blipFill>
        </p:spPr>
      </p:sp>
      <p:sp>
        <p:nvSpPr>
          <p:cNvPr name="Freeform 6" id="6"/>
          <p:cNvSpPr/>
          <p:nvPr/>
        </p:nvSpPr>
        <p:spPr>
          <a:xfrm flipH="false" flipV="false" rot="0">
            <a:off x="16503426" y="8755368"/>
            <a:ext cx="1005863" cy="1005863"/>
          </a:xfrm>
          <a:custGeom>
            <a:avLst/>
            <a:gdLst/>
            <a:ahLst/>
            <a:cxnLst/>
            <a:rect r="r" b="b" t="t" l="l"/>
            <a:pathLst>
              <a:path h="1005863" w="1005863">
                <a:moveTo>
                  <a:pt x="0" y="0"/>
                </a:moveTo>
                <a:lnTo>
                  <a:pt x="1005863" y="0"/>
                </a:lnTo>
                <a:lnTo>
                  <a:pt x="1005863" y="1005864"/>
                </a:lnTo>
                <a:lnTo>
                  <a:pt x="0" y="10058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7529467" y="-149348"/>
            <a:ext cx="9729833" cy="3111685"/>
          </a:xfrm>
          <a:prstGeom prst="rect">
            <a:avLst/>
          </a:prstGeom>
        </p:spPr>
        <p:txBody>
          <a:bodyPr anchor="t" rtlCol="false" tIns="0" lIns="0" bIns="0" rIns="0">
            <a:spAutoFit/>
          </a:bodyPr>
          <a:lstStyle/>
          <a:p>
            <a:pPr algn="l">
              <a:lnSpc>
                <a:spcPts val="21364"/>
              </a:lnSpc>
            </a:pPr>
            <a:r>
              <a:rPr lang="en-US" sz="15260">
                <a:solidFill>
                  <a:srgbClr val="FFFFFF"/>
                </a:solidFill>
                <a:latin typeface="Kitchakan Ultra-Bold"/>
                <a:ea typeface="Kitchakan Ultra-Bold"/>
                <a:cs typeface="Kitchakan Ultra-Bold"/>
                <a:sym typeface="Kitchakan Ultra-Bold"/>
              </a:rPr>
              <a:t>ABC FAST FOOD</a:t>
            </a:r>
          </a:p>
        </p:txBody>
      </p:sp>
      <p:sp>
        <p:nvSpPr>
          <p:cNvPr name="TextBox 9" id="9"/>
          <p:cNvSpPr txBox="true"/>
          <p:nvPr/>
        </p:nvSpPr>
        <p:spPr>
          <a:xfrm rot="0">
            <a:off x="9205613" y="2827572"/>
            <a:ext cx="9203582" cy="956945"/>
          </a:xfrm>
          <a:prstGeom prst="rect">
            <a:avLst/>
          </a:prstGeom>
        </p:spPr>
        <p:txBody>
          <a:bodyPr anchor="t" rtlCol="false" tIns="0" lIns="0" bIns="0" rIns="0">
            <a:spAutoFit/>
          </a:bodyPr>
          <a:lstStyle/>
          <a:p>
            <a:pPr algn="l">
              <a:lnSpc>
                <a:spcPts val="6580"/>
              </a:lnSpc>
            </a:pPr>
            <a:r>
              <a:rPr lang="en-US" sz="4700">
                <a:solidFill>
                  <a:srgbClr val="FFFFFF"/>
                </a:solidFill>
                <a:latin typeface="Kitchakan"/>
                <a:ea typeface="Kitchakan"/>
                <a:cs typeface="Kitchakan"/>
                <a:sym typeface="Kitchakan"/>
              </a:rPr>
              <a:t>FASTEST GROWING FAST FOOD CHAIN</a:t>
            </a:r>
          </a:p>
        </p:txBody>
      </p:sp>
      <p:sp>
        <p:nvSpPr>
          <p:cNvPr name="Freeform 10" id="10"/>
          <p:cNvSpPr/>
          <p:nvPr/>
        </p:nvSpPr>
        <p:spPr>
          <a:xfrm flipH="false" flipV="false" rot="0">
            <a:off x="17251761" y="2237924"/>
            <a:ext cx="1036239" cy="3606335"/>
          </a:xfrm>
          <a:custGeom>
            <a:avLst/>
            <a:gdLst/>
            <a:ahLst/>
            <a:cxnLst/>
            <a:rect r="r" b="b" t="t" l="l"/>
            <a:pathLst>
              <a:path h="3606335" w="1036239">
                <a:moveTo>
                  <a:pt x="0" y="0"/>
                </a:moveTo>
                <a:lnTo>
                  <a:pt x="1036239" y="0"/>
                </a:lnTo>
                <a:lnTo>
                  <a:pt x="1036239" y="3606336"/>
                </a:lnTo>
                <a:lnTo>
                  <a:pt x="0" y="3606336"/>
                </a:lnTo>
                <a:lnTo>
                  <a:pt x="0" y="0"/>
                </a:lnTo>
                <a:close/>
              </a:path>
            </a:pathLst>
          </a:custGeom>
          <a:blipFill>
            <a:blip r:embed="rId11">
              <a:extLst>
                <a:ext uri="{96DAC541-7B7A-43D3-8B79-37D633B846F1}">
                  <asvg:svgBlip xmlns:asvg="http://schemas.microsoft.com/office/drawing/2016/SVG/main" r:embed="rId12"/>
                </a:ext>
              </a:extLst>
            </a:blip>
            <a:stretch>
              <a:fillRect l="-799" t="0" r="0" b="-46145"/>
            </a:stretch>
          </a:blipFill>
        </p:spPr>
      </p:sp>
      <p:sp>
        <p:nvSpPr>
          <p:cNvPr name="Freeform 11" id="11"/>
          <p:cNvSpPr/>
          <p:nvPr/>
        </p:nvSpPr>
        <p:spPr>
          <a:xfrm flipH="false" flipV="false" rot="0">
            <a:off x="1285334" y="2052170"/>
            <a:ext cx="1421641" cy="1377699"/>
          </a:xfrm>
          <a:custGeom>
            <a:avLst/>
            <a:gdLst/>
            <a:ahLst/>
            <a:cxnLst/>
            <a:rect r="r" b="b" t="t" l="l"/>
            <a:pathLst>
              <a:path h="1377699" w="1421641">
                <a:moveTo>
                  <a:pt x="0" y="0"/>
                </a:moveTo>
                <a:lnTo>
                  <a:pt x="1421641" y="0"/>
                </a:lnTo>
                <a:lnTo>
                  <a:pt x="1421641" y="1377699"/>
                </a:lnTo>
                <a:lnTo>
                  <a:pt x="0" y="13776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13" id="13"/>
          <p:cNvSpPr txBox="true"/>
          <p:nvPr/>
        </p:nvSpPr>
        <p:spPr>
          <a:xfrm rot="0">
            <a:off x="7936211" y="3688312"/>
            <a:ext cx="12179141" cy="1728157"/>
          </a:xfrm>
          <a:prstGeom prst="rect">
            <a:avLst/>
          </a:prstGeom>
        </p:spPr>
        <p:txBody>
          <a:bodyPr anchor="t" rtlCol="false" tIns="0" lIns="0" bIns="0" rIns="0">
            <a:spAutoFit/>
          </a:bodyPr>
          <a:lstStyle/>
          <a:p>
            <a:pPr algn="l">
              <a:lnSpc>
                <a:spcPts val="11847"/>
              </a:lnSpc>
            </a:pPr>
            <a:r>
              <a:rPr lang="en-US" sz="8462">
                <a:solidFill>
                  <a:srgbClr val="FFFFFF"/>
                </a:solidFill>
                <a:latin typeface="Kitchakan Ultra-Bold"/>
                <a:ea typeface="Kitchakan Ultra-Bold"/>
                <a:cs typeface="Kitchakan Ultra-Bold"/>
                <a:sym typeface="Kitchakan Ultra-Bold"/>
              </a:rPr>
              <a:t>FRANCHISE OPPORTUNITY</a:t>
            </a:r>
          </a:p>
        </p:txBody>
      </p:sp>
      <p:sp>
        <p:nvSpPr>
          <p:cNvPr name="Freeform 14" id="14"/>
          <p:cNvSpPr/>
          <p:nvPr/>
        </p:nvSpPr>
        <p:spPr>
          <a:xfrm flipH="false" flipV="false" rot="0">
            <a:off x="10579678" y="5796635"/>
            <a:ext cx="3629410" cy="3629410"/>
          </a:xfrm>
          <a:custGeom>
            <a:avLst/>
            <a:gdLst/>
            <a:ahLst/>
            <a:cxnLst/>
            <a:rect r="r" b="b" t="t" l="l"/>
            <a:pathLst>
              <a:path h="3629410" w="3629410">
                <a:moveTo>
                  <a:pt x="0" y="0"/>
                </a:moveTo>
                <a:lnTo>
                  <a:pt x="3629410" y="0"/>
                </a:lnTo>
                <a:lnTo>
                  <a:pt x="3629410" y="3629409"/>
                </a:lnTo>
                <a:lnTo>
                  <a:pt x="0" y="3629409"/>
                </a:lnTo>
                <a:lnTo>
                  <a:pt x="0" y="0"/>
                </a:lnTo>
                <a:close/>
              </a:path>
            </a:pathLst>
          </a:custGeom>
          <a:blipFill>
            <a:blip r:embed="rId1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85607"/>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7" id="7"/>
          <p:cNvSpPr txBox="true"/>
          <p:nvPr/>
        </p:nvSpPr>
        <p:spPr>
          <a:xfrm rot="0">
            <a:off x="2942625" y="207439"/>
            <a:ext cx="13408390" cy="2686067"/>
          </a:xfrm>
          <a:prstGeom prst="rect">
            <a:avLst/>
          </a:prstGeom>
        </p:spPr>
        <p:txBody>
          <a:bodyPr anchor="t" rtlCol="false" tIns="0" lIns="0" bIns="0" rIns="0">
            <a:spAutoFit/>
          </a:bodyPr>
          <a:lstStyle/>
          <a:p>
            <a:pPr algn="ctr">
              <a:lnSpc>
                <a:spcPts val="18464"/>
              </a:lnSpc>
            </a:pPr>
            <a:r>
              <a:rPr lang="en-US" sz="13188">
                <a:solidFill>
                  <a:srgbClr val="FFFFFF"/>
                </a:solidFill>
                <a:latin typeface="Kitchakan Ultra-Bold"/>
                <a:ea typeface="Kitchakan Ultra-Bold"/>
                <a:cs typeface="Kitchakan Ultra-Bold"/>
                <a:sym typeface="Kitchakan Ultra-Bold"/>
              </a:rPr>
              <a:t>POTENTIAL THREATS</a:t>
            </a:r>
          </a:p>
        </p:txBody>
      </p:sp>
      <p:sp>
        <p:nvSpPr>
          <p:cNvPr name="TextBox 8" id="8"/>
          <p:cNvSpPr txBox="true"/>
          <p:nvPr/>
        </p:nvSpPr>
        <p:spPr>
          <a:xfrm rot="0">
            <a:off x="2493365" y="3544219"/>
            <a:ext cx="13424497" cy="4162657"/>
          </a:xfrm>
          <a:prstGeom prst="rect">
            <a:avLst/>
          </a:prstGeom>
        </p:spPr>
        <p:txBody>
          <a:bodyPr anchor="t" rtlCol="false" tIns="0" lIns="0" bIns="0" rIns="0">
            <a:spAutoFit/>
          </a:bodyPr>
          <a:lstStyle/>
          <a:p>
            <a:pPr algn="just">
              <a:lnSpc>
                <a:spcPts val="4164"/>
              </a:lnSpc>
            </a:pPr>
            <a:r>
              <a:rPr lang="en-US" sz="3305" spc="-79">
                <a:solidFill>
                  <a:srgbClr val="FFFFFF"/>
                </a:solidFill>
                <a:latin typeface="IBM Plex Mono"/>
                <a:ea typeface="IBM Plex Mono"/>
                <a:cs typeface="IBM Plex Mono"/>
                <a:sym typeface="IBM Plex Mono"/>
              </a:rPr>
              <a:t>Supply Ch</a:t>
            </a:r>
            <a:r>
              <a:rPr lang="en-US" sz="3305" spc="-79">
                <a:solidFill>
                  <a:srgbClr val="FFFFFF"/>
                </a:solidFill>
                <a:latin typeface="IBM Plex Mono"/>
                <a:ea typeface="IBM Plex Mono"/>
                <a:cs typeface="IBM Plex Mono"/>
                <a:sym typeface="IBM Plex Mono"/>
              </a:rPr>
              <a:t>ain Disruptions:</a:t>
            </a:r>
          </a:p>
          <a:p>
            <a:pPr algn="just">
              <a:lnSpc>
                <a:spcPts val="4164"/>
              </a:lnSpc>
            </a:pPr>
          </a:p>
          <a:p>
            <a:pPr algn="just" marL="713617" indent="-356809" lvl="1">
              <a:lnSpc>
                <a:spcPts val="4164"/>
              </a:lnSpc>
              <a:buFont typeface="Arial"/>
              <a:buChar char="•"/>
            </a:pPr>
            <a:r>
              <a:rPr lang="en-US" sz="3305" spc="-79">
                <a:solidFill>
                  <a:srgbClr val="FFFFFF"/>
                </a:solidFill>
                <a:latin typeface="IBM Plex Mono"/>
                <a:ea typeface="IBM Plex Mono"/>
                <a:cs typeface="IBM Plex Mono"/>
                <a:sym typeface="IBM Plex Mono"/>
              </a:rPr>
              <a:t>Potential disruptions in the supply chain due to factors like geopolitical issues, natural disasters, or logistical challenges.</a:t>
            </a:r>
          </a:p>
          <a:p>
            <a:pPr algn="just" marL="713617" indent="-356809" lvl="1">
              <a:lnSpc>
                <a:spcPts val="4164"/>
              </a:lnSpc>
              <a:buFont typeface="Arial"/>
              <a:buChar char="•"/>
            </a:pPr>
            <a:r>
              <a:rPr lang="en-US" sz="3305" spc="-79">
                <a:solidFill>
                  <a:srgbClr val="FFFFFF"/>
                </a:solidFill>
                <a:latin typeface="IBM Plex Mono"/>
                <a:ea typeface="IBM Plex Mono"/>
                <a:cs typeface="IBM Plex Mono"/>
                <a:sym typeface="IBM Plex Mono"/>
              </a:rPr>
              <a:t>Impact on ingredient availability and cost stability.</a:t>
            </a:r>
          </a:p>
          <a:p>
            <a:pPr algn="just">
              <a:lnSpc>
                <a:spcPts val="4164"/>
              </a:lnSpc>
            </a:pPr>
          </a:p>
        </p:txBody>
      </p:sp>
      <p:sp>
        <p:nvSpPr>
          <p:cNvPr name="Freeform 9" id="9"/>
          <p:cNvSpPr/>
          <p:nvPr/>
        </p:nvSpPr>
        <p:spPr>
          <a:xfrm flipH="false" flipV="false" rot="5400000">
            <a:off x="-110019" y="6969509"/>
            <a:ext cx="882806" cy="4454526"/>
          </a:xfrm>
          <a:custGeom>
            <a:avLst/>
            <a:gdLst/>
            <a:ahLst/>
            <a:cxnLst/>
            <a:rect r="r" b="b" t="t" l="l"/>
            <a:pathLst>
              <a:path h="4454526" w="882806">
                <a:moveTo>
                  <a:pt x="0" y="0"/>
                </a:moveTo>
                <a:lnTo>
                  <a:pt x="882806" y="0"/>
                </a:lnTo>
                <a:lnTo>
                  <a:pt x="882806" y="4454525"/>
                </a:lnTo>
                <a:lnTo>
                  <a:pt x="0" y="44545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17546990" y="367209"/>
            <a:ext cx="882806" cy="4454526"/>
          </a:xfrm>
          <a:custGeom>
            <a:avLst/>
            <a:gdLst/>
            <a:ahLst/>
            <a:cxnLst/>
            <a:rect r="r" b="b" t="t" l="l"/>
            <a:pathLst>
              <a:path h="4454526" w="882806">
                <a:moveTo>
                  <a:pt x="0" y="0"/>
                </a:moveTo>
                <a:lnTo>
                  <a:pt x="882806" y="0"/>
                </a:lnTo>
                <a:lnTo>
                  <a:pt x="882806" y="4454526"/>
                </a:lnTo>
                <a:lnTo>
                  <a:pt x="0" y="4454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29822">
            <a:off x="-849991" y="2050658"/>
            <a:ext cx="2105892" cy="3619501"/>
          </a:xfrm>
          <a:custGeom>
            <a:avLst/>
            <a:gdLst/>
            <a:ahLst/>
            <a:cxnLst/>
            <a:rect r="r" b="b" t="t" l="l"/>
            <a:pathLst>
              <a:path h="3619501" w="2105892">
                <a:moveTo>
                  <a:pt x="0" y="0"/>
                </a:moveTo>
                <a:lnTo>
                  <a:pt x="2105892" y="0"/>
                </a:lnTo>
                <a:lnTo>
                  <a:pt x="2105892" y="3619501"/>
                </a:lnTo>
                <a:lnTo>
                  <a:pt x="0" y="36195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9524731">
            <a:off x="16935447" y="4374332"/>
            <a:ext cx="2105892" cy="3619501"/>
          </a:xfrm>
          <a:custGeom>
            <a:avLst/>
            <a:gdLst/>
            <a:ahLst/>
            <a:cxnLst/>
            <a:rect r="r" b="b" t="t" l="l"/>
            <a:pathLst>
              <a:path h="3619501" w="2105892">
                <a:moveTo>
                  <a:pt x="0" y="0"/>
                </a:moveTo>
                <a:lnTo>
                  <a:pt x="2105891" y="0"/>
                </a:lnTo>
                <a:lnTo>
                  <a:pt x="2105891" y="3619501"/>
                </a:lnTo>
                <a:lnTo>
                  <a:pt x="0" y="36195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med">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8390B"/>
        </a:solidFill>
      </p:bgPr>
    </p:bg>
    <p:spTree>
      <p:nvGrpSpPr>
        <p:cNvPr id="1" name=""/>
        <p:cNvGrpSpPr/>
        <p:nvPr/>
      </p:nvGrpSpPr>
      <p:grpSpPr>
        <a:xfrm>
          <a:off x="0" y="0"/>
          <a:ext cx="0" cy="0"/>
          <a:chOff x="0" y="0"/>
          <a:chExt cx="0" cy="0"/>
        </a:xfrm>
      </p:grpSpPr>
      <p:sp>
        <p:nvSpPr>
          <p:cNvPr name="Freeform 2" id="2"/>
          <p:cNvSpPr/>
          <p:nvPr/>
        </p:nvSpPr>
        <p:spPr>
          <a:xfrm flipH="false" flipV="false" rot="0">
            <a:off x="-255709"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396181" y="1808722"/>
            <a:ext cx="891819" cy="4500004"/>
          </a:xfrm>
          <a:custGeom>
            <a:avLst/>
            <a:gdLst/>
            <a:ahLst/>
            <a:cxnLst/>
            <a:rect r="r" b="b" t="t" l="l"/>
            <a:pathLst>
              <a:path h="4500004" w="891819">
                <a:moveTo>
                  <a:pt x="0" y="0"/>
                </a:moveTo>
                <a:lnTo>
                  <a:pt x="891819" y="0"/>
                </a:lnTo>
                <a:lnTo>
                  <a:pt x="891819" y="4500003"/>
                </a:lnTo>
                <a:lnTo>
                  <a:pt x="0" y="45000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225639">
            <a:off x="-90050" y="8109246"/>
            <a:ext cx="2148439" cy="3692629"/>
          </a:xfrm>
          <a:custGeom>
            <a:avLst/>
            <a:gdLst/>
            <a:ahLst/>
            <a:cxnLst/>
            <a:rect r="r" b="b" t="t" l="l"/>
            <a:pathLst>
              <a:path h="3692629" w="2148439">
                <a:moveTo>
                  <a:pt x="0" y="0"/>
                </a:moveTo>
                <a:lnTo>
                  <a:pt x="2148439" y="0"/>
                </a:lnTo>
                <a:lnTo>
                  <a:pt x="2148439" y="3692629"/>
                </a:lnTo>
                <a:lnTo>
                  <a:pt x="0" y="36926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121113" y="2326343"/>
            <a:ext cx="12169000" cy="7762347"/>
          </a:xfrm>
          <a:custGeom>
            <a:avLst/>
            <a:gdLst/>
            <a:ahLst/>
            <a:cxnLst/>
            <a:rect r="r" b="b" t="t" l="l"/>
            <a:pathLst>
              <a:path h="7762347" w="12169000">
                <a:moveTo>
                  <a:pt x="0" y="0"/>
                </a:moveTo>
                <a:lnTo>
                  <a:pt x="12169000" y="0"/>
                </a:lnTo>
                <a:lnTo>
                  <a:pt x="12169000" y="7762347"/>
                </a:lnTo>
                <a:lnTo>
                  <a:pt x="0" y="7762347"/>
                </a:lnTo>
                <a:lnTo>
                  <a:pt x="0" y="0"/>
                </a:lnTo>
                <a:close/>
              </a:path>
            </a:pathLst>
          </a:custGeom>
          <a:blipFill>
            <a:blip r:embed="rId12"/>
            <a:stretch>
              <a:fillRect l="0" t="0" r="0" b="0"/>
            </a:stretch>
          </a:blipFill>
        </p:spPr>
      </p:sp>
      <p:sp>
        <p:nvSpPr>
          <p:cNvPr name="TextBox 9" id="9"/>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10" id="10"/>
          <p:cNvSpPr txBox="true"/>
          <p:nvPr/>
        </p:nvSpPr>
        <p:spPr>
          <a:xfrm rot="0">
            <a:off x="4442591" y="69727"/>
            <a:ext cx="8085911" cy="2256616"/>
          </a:xfrm>
          <a:prstGeom prst="rect">
            <a:avLst/>
          </a:prstGeom>
        </p:spPr>
        <p:txBody>
          <a:bodyPr anchor="t" rtlCol="false" tIns="0" lIns="0" bIns="0" rIns="0">
            <a:spAutoFit/>
          </a:bodyPr>
          <a:lstStyle/>
          <a:p>
            <a:pPr algn="l">
              <a:lnSpc>
                <a:spcPts val="15578"/>
              </a:lnSpc>
            </a:pPr>
            <a:r>
              <a:rPr lang="en-US" sz="11127">
                <a:solidFill>
                  <a:srgbClr val="FFFFFF"/>
                </a:solidFill>
                <a:latin typeface="Kitchakan Ultra-Bold"/>
                <a:ea typeface="Kitchakan Ultra-Bold"/>
                <a:cs typeface="Kitchakan Ultra-Bold"/>
                <a:sym typeface="Kitchakan Ultra-Bold"/>
              </a:rPr>
              <a:t>COMPETITOR</a:t>
            </a:r>
          </a:p>
        </p:txBody>
      </p:sp>
      <p:sp>
        <p:nvSpPr>
          <p:cNvPr name="TextBox 11" id="11"/>
          <p:cNvSpPr txBox="true"/>
          <p:nvPr/>
        </p:nvSpPr>
        <p:spPr>
          <a:xfrm rot="0">
            <a:off x="10644912" y="60202"/>
            <a:ext cx="4296624" cy="2270758"/>
          </a:xfrm>
          <a:prstGeom prst="rect">
            <a:avLst/>
          </a:prstGeom>
        </p:spPr>
        <p:txBody>
          <a:bodyPr anchor="t" rtlCol="false" tIns="0" lIns="0" bIns="0" rIns="0">
            <a:spAutoFit/>
          </a:bodyPr>
          <a:lstStyle/>
          <a:p>
            <a:pPr algn="l">
              <a:lnSpc>
                <a:spcPts val="15540"/>
              </a:lnSpc>
            </a:pPr>
            <a:r>
              <a:rPr lang="en-US" sz="11100">
                <a:solidFill>
                  <a:srgbClr val="FFFFFF"/>
                </a:solidFill>
                <a:latin typeface="Kitchakan"/>
                <a:ea typeface="Kitchakan"/>
                <a:cs typeface="Kitchakan"/>
                <a:sym typeface="Kitchakan"/>
              </a:rPr>
              <a:t>ANALYSIS</a:t>
            </a:r>
          </a:p>
        </p:txBody>
      </p:sp>
    </p:spTree>
  </p:cSld>
  <p:clrMapOvr>
    <a:masterClrMapping/>
  </p:clrMapOvr>
  <p:transition spd="med">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2A42"/>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396181" y="1952850"/>
            <a:ext cx="891819" cy="4500004"/>
          </a:xfrm>
          <a:custGeom>
            <a:avLst/>
            <a:gdLst/>
            <a:ahLst/>
            <a:cxnLst/>
            <a:rect r="r" b="b" t="t" l="l"/>
            <a:pathLst>
              <a:path h="4500004" w="891819">
                <a:moveTo>
                  <a:pt x="0" y="0"/>
                </a:moveTo>
                <a:lnTo>
                  <a:pt x="891819" y="0"/>
                </a:lnTo>
                <a:lnTo>
                  <a:pt x="891819" y="4500004"/>
                </a:lnTo>
                <a:lnTo>
                  <a:pt x="0" y="45000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838454" y="2276693"/>
            <a:ext cx="13203801" cy="7539382"/>
          </a:xfrm>
          <a:custGeom>
            <a:avLst/>
            <a:gdLst/>
            <a:ahLst/>
            <a:cxnLst/>
            <a:rect r="r" b="b" t="t" l="l"/>
            <a:pathLst>
              <a:path h="7539382" w="13203801">
                <a:moveTo>
                  <a:pt x="0" y="0"/>
                </a:moveTo>
                <a:lnTo>
                  <a:pt x="13203801" y="0"/>
                </a:lnTo>
                <a:lnTo>
                  <a:pt x="13203801" y="7539382"/>
                </a:lnTo>
                <a:lnTo>
                  <a:pt x="0" y="7539382"/>
                </a:lnTo>
                <a:lnTo>
                  <a:pt x="0" y="0"/>
                </a:lnTo>
                <a:close/>
              </a:path>
            </a:pathLst>
          </a:custGeom>
          <a:blipFill>
            <a:blip r:embed="rId8"/>
            <a:stretch>
              <a:fillRect l="0" t="-766" r="0" b="-766"/>
            </a:stretch>
          </a:blipFill>
        </p:spPr>
      </p:sp>
      <p:sp>
        <p:nvSpPr>
          <p:cNvPr name="TextBox 7" id="7"/>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8" id="8"/>
          <p:cNvSpPr txBox="true"/>
          <p:nvPr/>
        </p:nvSpPr>
        <p:spPr>
          <a:xfrm rot="0">
            <a:off x="2983746" y="-409374"/>
            <a:ext cx="13408390" cy="2686067"/>
          </a:xfrm>
          <a:prstGeom prst="rect">
            <a:avLst/>
          </a:prstGeom>
        </p:spPr>
        <p:txBody>
          <a:bodyPr anchor="t" rtlCol="false" tIns="0" lIns="0" bIns="0" rIns="0">
            <a:spAutoFit/>
          </a:bodyPr>
          <a:lstStyle/>
          <a:p>
            <a:pPr algn="ctr">
              <a:lnSpc>
                <a:spcPts val="18464"/>
              </a:lnSpc>
            </a:pPr>
            <a:r>
              <a:rPr lang="en-US" sz="13188">
                <a:solidFill>
                  <a:srgbClr val="FFFFFF"/>
                </a:solidFill>
                <a:latin typeface="Kitchakan Ultra-Bold"/>
                <a:ea typeface="Kitchakan Ultra-Bold"/>
                <a:cs typeface="Kitchakan Ultra-Bold"/>
                <a:sym typeface="Kitchakan Ultra-Bold"/>
              </a:rPr>
              <a:t>GROWTH ANALYSIS</a:t>
            </a:r>
          </a:p>
        </p:txBody>
      </p:sp>
    </p:spTree>
  </p:cSld>
  <p:clrMapOvr>
    <a:masterClrMapping/>
  </p:clrMapOvr>
  <p:transition spd="med">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98206"/>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72288"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253437" y="9258300"/>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Freeform 7" id="7"/>
          <p:cNvSpPr/>
          <p:nvPr/>
        </p:nvSpPr>
        <p:spPr>
          <a:xfrm flipH="false" flipV="false" rot="8406834">
            <a:off x="14756218" y="-1468822"/>
            <a:ext cx="2992204" cy="5142850"/>
          </a:xfrm>
          <a:custGeom>
            <a:avLst/>
            <a:gdLst/>
            <a:ahLst/>
            <a:cxnLst/>
            <a:rect r="r" b="b" t="t" l="l"/>
            <a:pathLst>
              <a:path h="5142850" w="2992204">
                <a:moveTo>
                  <a:pt x="0" y="0"/>
                </a:moveTo>
                <a:lnTo>
                  <a:pt x="2992204" y="0"/>
                </a:lnTo>
                <a:lnTo>
                  <a:pt x="2992204" y="5142850"/>
                </a:lnTo>
                <a:lnTo>
                  <a:pt x="0" y="51428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096166" y="-294607"/>
            <a:ext cx="9566979" cy="2222921"/>
          </a:xfrm>
          <a:prstGeom prst="rect">
            <a:avLst/>
          </a:prstGeom>
        </p:spPr>
        <p:txBody>
          <a:bodyPr anchor="t" rtlCol="false" tIns="0" lIns="0" bIns="0" rIns="0">
            <a:spAutoFit/>
          </a:bodyPr>
          <a:lstStyle/>
          <a:p>
            <a:pPr algn="l">
              <a:lnSpc>
                <a:spcPts val="15197"/>
              </a:lnSpc>
            </a:pPr>
            <a:r>
              <a:rPr lang="en-US" sz="10855">
                <a:solidFill>
                  <a:srgbClr val="FFFFFF"/>
                </a:solidFill>
                <a:latin typeface="Kitchakan Ultra-Bold"/>
                <a:ea typeface="Kitchakan Ultra-Bold"/>
                <a:cs typeface="Kitchakan Ultra-Bold"/>
                <a:sym typeface="Kitchakan Ultra-Bold"/>
              </a:rPr>
              <a:t>WHY US ?</a:t>
            </a:r>
          </a:p>
        </p:txBody>
      </p:sp>
      <p:sp>
        <p:nvSpPr>
          <p:cNvPr name="TextBox 9" id="9"/>
          <p:cNvSpPr txBox="true"/>
          <p:nvPr/>
        </p:nvSpPr>
        <p:spPr>
          <a:xfrm rot="0">
            <a:off x="223970" y="1909263"/>
            <a:ext cx="17259300" cy="7713857"/>
          </a:xfrm>
          <a:prstGeom prst="rect">
            <a:avLst/>
          </a:prstGeom>
        </p:spPr>
        <p:txBody>
          <a:bodyPr anchor="t" rtlCol="false" tIns="0" lIns="0" bIns="0" rIns="0">
            <a:spAutoFit/>
          </a:bodyPr>
          <a:lstStyle/>
          <a:p>
            <a:pPr algn="just">
              <a:lnSpc>
                <a:spcPts val="3792"/>
              </a:lnSpc>
            </a:pPr>
            <a:r>
              <a:rPr lang="en-US" sz="3009" spc="-72">
                <a:solidFill>
                  <a:srgbClr val="FFFFFF"/>
                </a:solidFill>
                <a:latin typeface="IBM Plex Mono"/>
                <a:ea typeface="IBM Plex Mono"/>
                <a:cs typeface="IBM Plex Mono"/>
                <a:sym typeface="IBM Plex Mono"/>
              </a:rPr>
              <a:t>1. </a:t>
            </a:r>
            <a:r>
              <a:rPr lang="en-US" sz="3009" spc="-72">
                <a:solidFill>
                  <a:srgbClr val="FFFFFF"/>
                </a:solidFill>
                <a:latin typeface="IBM Plex Mono Bold"/>
                <a:ea typeface="IBM Plex Mono Bold"/>
                <a:cs typeface="IBM Plex Mono Bold"/>
                <a:sym typeface="IBM Plex Mono Bold"/>
              </a:rPr>
              <a:t>Prov</a:t>
            </a:r>
            <a:r>
              <a:rPr lang="en-US" sz="3009" spc="-72">
                <a:solidFill>
                  <a:srgbClr val="FFFFFF"/>
                </a:solidFill>
                <a:latin typeface="IBM Plex Mono Bold"/>
                <a:ea typeface="IBM Plex Mono Bold"/>
                <a:cs typeface="IBM Plex Mono Bold"/>
                <a:sym typeface="IBM Plex Mono Bold"/>
              </a:rPr>
              <a:t>en Success</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Rapid Growth: Significant market expansion and increasing sales.</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Strong ROI: Attractive returns with a quick payback period.</a:t>
            </a:r>
          </a:p>
          <a:p>
            <a:pPr algn="just">
              <a:lnSpc>
                <a:spcPts val="3792"/>
              </a:lnSpc>
            </a:pPr>
            <a:r>
              <a:rPr lang="en-US" sz="3009" spc="-72">
                <a:solidFill>
                  <a:srgbClr val="FFFFFF"/>
                </a:solidFill>
                <a:latin typeface="IBM Plex Mono"/>
                <a:ea typeface="IBM Plex Mono"/>
                <a:cs typeface="IBM Plex Mono"/>
                <a:sym typeface="IBM Plex Mono"/>
              </a:rPr>
              <a:t>2. </a:t>
            </a:r>
            <a:r>
              <a:rPr lang="en-US" sz="3009" spc="-72">
                <a:solidFill>
                  <a:srgbClr val="FFFFFF"/>
                </a:solidFill>
                <a:latin typeface="IBM Plex Mono Bold"/>
                <a:ea typeface="IBM Plex Mono Bold"/>
                <a:cs typeface="IBM Plex Mono Bold"/>
                <a:sym typeface="IBM Plex Mono Bold"/>
              </a:rPr>
              <a:t>Unique Offerings</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Innovative Menu: Diverse and exclusive fast food options.</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Br</a:t>
            </a:r>
            <a:r>
              <a:rPr lang="en-US" sz="3009" spc="-72">
                <a:solidFill>
                  <a:srgbClr val="FFFFFF"/>
                </a:solidFill>
                <a:latin typeface="IBM Plex Mono"/>
                <a:ea typeface="IBM Plex Mono"/>
                <a:cs typeface="IBM Plex Mono"/>
                <a:sym typeface="IBM Plex Mono"/>
              </a:rPr>
              <a:t>and Strength: Well-established reputation and strong market presence.</a:t>
            </a:r>
          </a:p>
          <a:p>
            <a:pPr algn="just">
              <a:lnSpc>
                <a:spcPts val="3792"/>
              </a:lnSpc>
            </a:pPr>
            <a:r>
              <a:rPr lang="en-US" sz="3009" spc="-72">
                <a:solidFill>
                  <a:srgbClr val="FFFFFF"/>
                </a:solidFill>
                <a:latin typeface="IBM Plex Mono"/>
                <a:ea typeface="IBM Plex Mono"/>
                <a:cs typeface="IBM Plex Mono"/>
                <a:sym typeface="IBM Plex Mono"/>
              </a:rPr>
              <a:t>3. </a:t>
            </a:r>
            <a:r>
              <a:rPr lang="en-US" sz="3009" spc="-72">
                <a:solidFill>
                  <a:srgbClr val="FFFFFF"/>
                </a:solidFill>
                <a:latin typeface="IBM Plex Mono Bold"/>
                <a:ea typeface="IBM Plex Mono Bold"/>
                <a:cs typeface="IBM Plex Mono Bold"/>
                <a:sym typeface="IBM Plex Mono Bold"/>
              </a:rPr>
              <a:t>Aesthetic Appeal</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Modern Design: Trendy and inviting store layouts.</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Customer Experience: Focus on creating a pleasant dining environment.</a:t>
            </a:r>
          </a:p>
          <a:p>
            <a:pPr algn="just">
              <a:lnSpc>
                <a:spcPts val="3792"/>
              </a:lnSpc>
            </a:pPr>
            <a:r>
              <a:rPr lang="en-US" sz="3009" spc="-72">
                <a:solidFill>
                  <a:srgbClr val="FFFFFF"/>
                </a:solidFill>
                <a:latin typeface="IBM Plex Mono"/>
                <a:ea typeface="IBM Plex Mono"/>
                <a:cs typeface="IBM Plex Mono"/>
                <a:sym typeface="IBM Plex Mono"/>
              </a:rPr>
              <a:t>4. </a:t>
            </a:r>
            <a:r>
              <a:rPr lang="en-US" sz="3009" spc="-72">
                <a:solidFill>
                  <a:srgbClr val="FFFFFF"/>
                </a:solidFill>
                <a:latin typeface="IBM Plex Mono Bold"/>
                <a:ea typeface="IBM Plex Mono Bold"/>
                <a:cs typeface="IBM Plex Mono Bold"/>
                <a:sym typeface="IBM Plex Mono Bold"/>
              </a:rPr>
              <a:t>Location Management</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Prime Locations: Flexible options in high-traffic areas.</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Strategic Site Selection: Assistance with choosing the best locations.</a:t>
            </a:r>
          </a:p>
          <a:p>
            <a:pPr algn="just">
              <a:lnSpc>
                <a:spcPts val="3792"/>
              </a:lnSpc>
            </a:pPr>
            <a:r>
              <a:rPr lang="en-US" sz="3009" spc="-72">
                <a:solidFill>
                  <a:srgbClr val="FFFFFF"/>
                </a:solidFill>
                <a:latin typeface="IBM Plex Mono"/>
                <a:ea typeface="IBM Plex Mono"/>
                <a:cs typeface="IBM Plex Mono"/>
                <a:sym typeface="IBM Plex Mono"/>
              </a:rPr>
              <a:t>5. </a:t>
            </a:r>
            <a:r>
              <a:rPr lang="en-US" sz="3009" spc="-72">
                <a:solidFill>
                  <a:srgbClr val="FFFFFF"/>
                </a:solidFill>
                <a:latin typeface="IBM Plex Mono Bold"/>
                <a:ea typeface="IBM Plex Mono Bold"/>
                <a:cs typeface="IBM Plex Mono Bold"/>
                <a:sym typeface="IBM Plex Mono Bold"/>
              </a:rPr>
              <a:t>Compr</a:t>
            </a:r>
            <a:r>
              <a:rPr lang="en-US" sz="3009" spc="-72">
                <a:solidFill>
                  <a:srgbClr val="FFFFFF"/>
                </a:solidFill>
                <a:latin typeface="IBM Plex Mono Bold"/>
                <a:ea typeface="IBM Plex Mono Bold"/>
                <a:cs typeface="IBM Plex Mono Bold"/>
                <a:sym typeface="IBM Plex Mono Bold"/>
              </a:rPr>
              <a:t>ehensive Support</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Franchise Training: Full support and guidance for success.</a:t>
            </a:r>
          </a:p>
          <a:p>
            <a:pPr algn="just" marL="649782" indent="-324891" lvl="1">
              <a:lnSpc>
                <a:spcPts val="3792"/>
              </a:lnSpc>
              <a:buFont typeface="Arial"/>
              <a:buChar char="•"/>
            </a:pPr>
            <a:r>
              <a:rPr lang="en-US" sz="3009" spc="-72">
                <a:solidFill>
                  <a:srgbClr val="FFFFFF"/>
                </a:solidFill>
                <a:latin typeface="IBM Plex Mono"/>
                <a:ea typeface="IBM Plex Mono"/>
                <a:cs typeface="IBM Plex Mono"/>
                <a:sym typeface="IBM Plex Mono"/>
              </a:rPr>
              <a:t>Effective Marketing: Modern strategies to boost visibility and customer engagement.</a:t>
            </a:r>
          </a:p>
          <a:p>
            <a:pPr algn="just">
              <a:lnSpc>
                <a:spcPts val="138"/>
              </a:lnSpc>
            </a:pPr>
          </a:p>
        </p:txBody>
      </p:sp>
    </p:spTree>
  </p:cSld>
  <p:clrMapOvr>
    <a:masterClrMapping/>
  </p:clrMapOvr>
  <p:transition spd="med">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85607"/>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10019" y="6969509"/>
            <a:ext cx="882806" cy="4454526"/>
          </a:xfrm>
          <a:custGeom>
            <a:avLst/>
            <a:gdLst/>
            <a:ahLst/>
            <a:cxnLst/>
            <a:rect r="r" b="b" t="t" l="l"/>
            <a:pathLst>
              <a:path h="4454526" w="882806">
                <a:moveTo>
                  <a:pt x="0" y="0"/>
                </a:moveTo>
                <a:lnTo>
                  <a:pt x="882806" y="0"/>
                </a:lnTo>
                <a:lnTo>
                  <a:pt x="882806" y="4454525"/>
                </a:lnTo>
                <a:lnTo>
                  <a:pt x="0" y="44545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7546990" y="367209"/>
            <a:ext cx="882806" cy="4454526"/>
          </a:xfrm>
          <a:custGeom>
            <a:avLst/>
            <a:gdLst/>
            <a:ahLst/>
            <a:cxnLst/>
            <a:rect r="r" b="b" t="t" l="l"/>
            <a:pathLst>
              <a:path h="4454526" w="882806">
                <a:moveTo>
                  <a:pt x="0" y="0"/>
                </a:moveTo>
                <a:lnTo>
                  <a:pt x="882806" y="0"/>
                </a:lnTo>
                <a:lnTo>
                  <a:pt x="882806" y="4454526"/>
                </a:lnTo>
                <a:lnTo>
                  <a:pt x="0" y="4454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329822">
            <a:off x="-849991" y="2050658"/>
            <a:ext cx="2105892" cy="3619501"/>
          </a:xfrm>
          <a:custGeom>
            <a:avLst/>
            <a:gdLst/>
            <a:ahLst/>
            <a:cxnLst/>
            <a:rect r="r" b="b" t="t" l="l"/>
            <a:pathLst>
              <a:path h="3619501" w="2105892">
                <a:moveTo>
                  <a:pt x="0" y="0"/>
                </a:moveTo>
                <a:lnTo>
                  <a:pt x="2105892" y="0"/>
                </a:lnTo>
                <a:lnTo>
                  <a:pt x="2105892" y="3619501"/>
                </a:lnTo>
                <a:lnTo>
                  <a:pt x="0" y="36195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9524731">
            <a:off x="16935447" y="4374332"/>
            <a:ext cx="2105892" cy="3619501"/>
          </a:xfrm>
          <a:custGeom>
            <a:avLst/>
            <a:gdLst/>
            <a:ahLst/>
            <a:cxnLst/>
            <a:rect r="r" b="b" t="t" l="l"/>
            <a:pathLst>
              <a:path h="3619501" w="2105892">
                <a:moveTo>
                  <a:pt x="0" y="0"/>
                </a:moveTo>
                <a:lnTo>
                  <a:pt x="2105891" y="0"/>
                </a:lnTo>
                <a:lnTo>
                  <a:pt x="2105891" y="3619501"/>
                </a:lnTo>
                <a:lnTo>
                  <a:pt x="0" y="36195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558647" y="3473399"/>
            <a:ext cx="12858438" cy="5281969"/>
          </a:xfrm>
          <a:custGeom>
            <a:avLst/>
            <a:gdLst/>
            <a:ahLst/>
            <a:cxnLst/>
            <a:rect r="r" b="b" t="t" l="l"/>
            <a:pathLst>
              <a:path h="5281969" w="12858438">
                <a:moveTo>
                  <a:pt x="0" y="0"/>
                </a:moveTo>
                <a:lnTo>
                  <a:pt x="12858438" y="0"/>
                </a:lnTo>
                <a:lnTo>
                  <a:pt x="12858438" y="5281969"/>
                </a:lnTo>
                <a:lnTo>
                  <a:pt x="0" y="5281969"/>
                </a:lnTo>
                <a:lnTo>
                  <a:pt x="0" y="0"/>
                </a:lnTo>
                <a:close/>
              </a:path>
            </a:pathLst>
          </a:custGeom>
          <a:blipFill>
            <a:blip r:embed="rId12"/>
            <a:stretch>
              <a:fillRect l="0" t="0" r="0" b="0"/>
            </a:stretch>
          </a:blipFill>
        </p:spPr>
      </p:sp>
      <p:sp>
        <p:nvSpPr>
          <p:cNvPr name="TextBox 11" id="11"/>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12" id="12"/>
          <p:cNvSpPr txBox="true"/>
          <p:nvPr/>
        </p:nvSpPr>
        <p:spPr>
          <a:xfrm rot="0">
            <a:off x="2352740" y="627849"/>
            <a:ext cx="13408390" cy="2686067"/>
          </a:xfrm>
          <a:prstGeom prst="rect">
            <a:avLst/>
          </a:prstGeom>
        </p:spPr>
        <p:txBody>
          <a:bodyPr anchor="t" rtlCol="false" tIns="0" lIns="0" bIns="0" rIns="0">
            <a:spAutoFit/>
          </a:bodyPr>
          <a:lstStyle/>
          <a:p>
            <a:pPr algn="ctr">
              <a:lnSpc>
                <a:spcPts val="18464"/>
              </a:lnSpc>
            </a:pPr>
            <a:r>
              <a:rPr lang="en-US" sz="13188">
                <a:solidFill>
                  <a:srgbClr val="FFFFFF"/>
                </a:solidFill>
                <a:latin typeface="Kitchakan Ultra-Bold"/>
                <a:ea typeface="Kitchakan Ultra-Bold"/>
                <a:cs typeface="Kitchakan Ultra-Bold"/>
                <a:sym typeface="Kitchakan Ultra-Bold"/>
              </a:rPr>
              <a:t>INVESTMENT OVERVIEW</a:t>
            </a:r>
          </a:p>
        </p:txBody>
      </p:sp>
    </p:spTree>
  </p:cSld>
  <p:clrMapOvr>
    <a:masterClrMapping/>
  </p:clrMapOvr>
  <p:transition spd="med">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8390B"/>
        </a:solidFill>
      </p:bgPr>
    </p:bg>
    <p:spTree>
      <p:nvGrpSpPr>
        <p:cNvPr id="1" name=""/>
        <p:cNvGrpSpPr/>
        <p:nvPr/>
      </p:nvGrpSpPr>
      <p:grpSpPr>
        <a:xfrm>
          <a:off x="0" y="0"/>
          <a:ext cx="0" cy="0"/>
          <a:chOff x="0" y="0"/>
          <a:chExt cx="0" cy="0"/>
        </a:xfrm>
      </p:grpSpPr>
      <p:sp>
        <p:nvSpPr>
          <p:cNvPr name="Freeform 2" id="2"/>
          <p:cNvSpPr/>
          <p:nvPr/>
        </p:nvSpPr>
        <p:spPr>
          <a:xfrm flipH="false" flipV="false" rot="0">
            <a:off x="-255709"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396181" y="1808722"/>
            <a:ext cx="891819" cy="4500004"/>
          </a:xfrm>
          <a:custGeom>
            <a:avLst/>
            <a:gdLst/>
            <a:ahLst/>
            <a:cxnLst/>
            <a:rect r="r" b="b" t="t" l="l"/>
            <a:pathLst>
              <a:path h="4500004" w="891819">
                <a:moveTo>
                  <a:pt x="0" y="0"/>
                </a:moveTo>
                <a:lnTo>
                  <a:pt x="891819" y="0"/>
                </a:lnTo>
                <a:lnTo>
                  <a:pt x="891819" y="4500003"/>
                </a:lnTo>
                <a:lnTo>
                  <a:pt x="0" y="45000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225639">
            <a:off x="-90050" y="8109246"/>
            <a:ext cx="2148439" cy="3692629"/>
          </a:xfrm>
          <a:custGeom>
            <a:avLst/>
            <a:gdLst/>
            <a:ahLst/>
            <a:cxnLst/>
            <a:rect r="r" b="b" t="t" l="l"/>
            <a:pathLst>
              <a:path h="3692629" w="2148439">
                <a:moveTo>
                  <a:pt x="0" y="0"/>
                </a:moveTo>
                <a:lnTo>
                  <a:pt x="2148439" y="0"/>
                </a:lnTo>
                <a:lnTo>
                  <a:pt x="2148439" y="3692629"/>
                </a:lnTo>
                <a:lnTo>
                  <a:pt x="0" y="36926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9" id="9"/>
          <p:cNvSpPr txBox="true"/>
          <p:nvPr/>
        </p:nvSpPr>
        <p:spPr>
          <a:xfrm rot="0">
            <a:off x="1691733" y="1468732"/>
            <a:ext cx="8085911" cy="3541368"/>
          </a:xfrm>
          <a:prstGeom prst="rect">
            <a:avLst/>
          </a:prstGeom>
        </p:spPr>
        <p:txBody>
          <a:bodyPr anchor="t" rtlCol="false" tIns="0" lIns="0" bIns="0" rIns="0">
            <a:spAutoFit/>
          </a:bodyPr>
          <a:lstStyle/>
          <a:p>
            <a:pPr algn="l">
              <a:lnSpc>
                <a:spcPts val="24256"/>
              </a:lnSpc>
            </a:pPr>
            <a:r>
              <a:rPr lang="en-US" sz="17326">
                <a:solidFill>
                  <a:srgbClr val="FFFFFF"/>
                </a:solidFill>
                <a:latin typeface="Kitchakan Ultra-Bold"/>
                <a:ea typeface="Kitchakan Ultra-Bold"/>
                <a:cs typeface="Kitchakan Ultra-Bold"/>
                <a:sym typeface="Kitchakan Ultra-Bold"/>
              </a:rPr>
              <a:t>THANK </a:t>
            </a:r>
          </a:p>
        </p:txBody>
      </p:sp>
      <p:sp>
        <p:nvSpPr>
          <p:cNvPr name="TextBox 10" id="10"/>
          <p:cNvSpPr txBox="true"/>
          <p:nvPr/>
        </p:nvSpPr>
        <p:spPr>
          <a:xfrm rot="0">
            <a:off x="6995688" y="1468732"/>
            <a:ext cx="4296624" cy="3532504"/>
          </a:xfrm>
          <a:prstGeom prst="rect">
            <a:avLst/>
          </a:prstGeom>
        </p:spPr>
        <p:txBody>
          <a:bodyPr anchor="t" rtlCol="false" tIns="0" lIns="0" bIns="0" rIns="0">
            <a:spAutoFit/>
          </a:bodyPr>
          <a:lstStyle/>
          <a:p>
            <a:pPr algn="l">
              <a:lnSpc>
                <a:spcPts val="24220"/>
              </a:lnSpc>
            </a:pPr>
            <a:r>
              <a:rPr lang="en-US" sz="17300">
                <a:solidFill>
                  <a:srgbClr val="FFFFFF"/>
                </a:solidFill>
                <a:latin typeface="Kitchakan"/>
                <a:ea typeface="Kitchakan"/>
                <a:cs typeface="Kitchakan"/>
                <a:sym typeface="Kitchakan"/>
              </a:rPr>
              <a:t>YOU !</a:t>
            </a:r>
          </a:p>
        </p:txBody>
      </p:sp>
      <p:sp>
        <p:nvSpPr>
          <p:cNvPr name="TextBox 11" id="11"/>
          <p:cNvSpPr txBox="true"/>
          <p:nvPr/>
        </p:nvSpPr>
        <p:spPr>
          <a:xfrm rot="0">
            <a:off x="1870935" y="5457748"/>
            <a:ext cx="13424497" cy="1036062"/>
          </a:xfrm>
          <a:prstGeom prst="rect">
            <a:avLst/>
          </a:prstGeom>
        </p:spPr>
        <p:txBody>
          <a:bodyPr anchor="t" rtlCol="false" tIns="0" lIns="0" bIns="0" rIns="0">
            <a:spAutoFit/>
          </a:bodyPr>
          <a:lstStyle/>
          <a:p>
            <a:pPr algn="just">
              <a:lnSpc>
                <a:spcPts val="4164"/>
              </a:lnSpc>
            </a:pPr>
            <a:r>
              <a:rPr lang="en-US" sz="3305" spc="-79">
                <a:solidFill>
                  <a:srgbClr val="FFFFFF"/>
                </a:solidFill>
                <a:latin typeface="IBM Plex Mono"/>
                <a:ea typeface="IBM Plex Mono"/>
                <a:cs typeface="IBM Plex Mono"/>
                <a:sym typeface="IBM Plex Mono"/>
              </a:rPr>
              <a:t>FOR FURTHER QUERIES PLEASE CONTACT</a:t>
            </a:r>
          </a:p>
          <a:p>
            <a:pPr algn="just">
              <a:lnSpc>
                <a:spcPts val="4164"/>
              </a:lnSpc>
            </a:pPr>
            <a:r>
              <a:rPr lang="en-US" sz="3305" spc="-79">
                <a:solidFill>
                  <a:srgbClr val="FFFFFF"/>
                </a:solidFill>
                <a:latin typeface="IBM Plex Mono"/>
                <a:ea typeface="IBM Plex Mono"/>
                <a:cs typeface="IBM Plex Mono"/>
                <a:sym typeface="IBM Plex Mono"/>
              </a:rPr>
              <a:t>ppchethan11@gmail.com</a:t>
            </a:r>
          </a:p>
        </p:txBody>
      </p:sp>
    </p:spTree>
  </p:cSld>
  <p:clrMapOvr>
    <a:masterClrMapping/>
  </p:clrMapOvr>
  <p:transition spd="med">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5607"/>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406834">
            <a:off x="14756218" y="-1468822"/>
            <a:ext cx="2992204" cy="5142850"/>
          </a:xfrm>
          <a:custGeom>
            <a:avLst/>
            <a:gdLst/>
            <a:ahLst/>
            <a:cxnLst/>
            <a:rect r="r" b="b" t="t" l="l"/>
            <a:pathLst>
              <a:path h="5142850" w="2992204">
                <a:moveTo>
                  <a:pt x="0" y="0"/>
                </a:moveTo>
                <a:lnTo>
                  <a:pt x="2992204" y="0"/>
                </a:lnTo>
                <a:lnTo>
                  <a:pt x="2992204" y="5142850"/>
                </a:lnTo>
                <a:lnTo>
                  <a:pt x="0" y="51428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11582549" y="1751211"/>
            <a:ext cx="5359217" cy="10604133"/>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31165" t="0" r="-31165"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6" id="16"/>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18" id="18"/>
          <p:cNvSpPr txBox="true"/>
          <p:nvPr/>
        </p:nvSpPr>
        <p:spPr>
          <a:xfrm rot="0">
            <a:off x="1541967" y="2752860"/>
            <a:ext cx="10163857" cy="3453739"/>
          </a:xfrm>
          <a:prstGeom prst="rect">
            <a:avLst/>
          </a:prstGeom>
        </p:spPr>
        <p:txBody>
          <a:bodyPr anchor="t" rtlCol="false" tIns="0" lIns="0" bIns="0" rIns="0">
            <a:spAutoFit/>
          </a:bodyPr>
          <a:lstStyle/>
          <a:p>
            <a:pPr algn="l">
              <a:lnSpc>
                <a:spcPts val="23697"/>
              </a:lnSpc>
            </a:pPr>
            <a:r>
              <a:rPr lang="en-US" sz="16927">
                <a:solidFill>
                  <a:srgbClr val="FFFFFF"/>
                </a:solidFill>
                <a:latin typeface="Kitchakan Bold"/>
                <a:ea typeface="Kitchakan Bold"/>
                <a:cs typeface="Kitchakan Bold"/>
                <a:sym typeface="Kitchakan Bold"/>
              </a:rPr>
              <a:t>SPEAKER</a:t>
            </a:r>
          </a:p>
        </p:txBody>
      </p:sp>
      <p:sp>
        <p:nvSpPr>
          <p:cNvPr name="TextBox 19" id="19"/>
          <p:cNvSpPr txBox="true"/>
          <p:nvPr/>
        </p:nvSpPr>
        <p:spPr>
          <a:xfrm rot="0">
            <a:off x="1733986" y="6082774"/>
            <a:ext cx="7410014" cy="1956808"/>
          </a:xfrm>
          <a:prstGeom prst="rect">
            <a:avLst/>
          </a:prstGeom>
        </p:spPr>
        <p:txBody>
          <a:bodyPr anchor="t" rtlCol="false" tIns="0" lIns="0" bIns="0" rIns="0">
            <a:spAutoFit/>
          </a:bodyPr>
          <a:lstStyle/>
          <a:p>
            <a:pPr algn="just">
              <a:lnSpc>
                <a:spcPts val="5268"/>
              </a:lnSpc>
            </a:pPr>
            <a:r>
              <a:rPr lang="en-US" sz="3292">
                <a:solidFill>
                  <a:srgbClr val="FFFFFF"/>
                </a:solidFill>
                <a:latin typeface="IBM Plex Mono"/>
                <a:ea typeface="IBM Plex Mono"/>
                <a:cs typeface="IBM Plex Mono"/>
                <a:sym typeface="IBM Plex Mono"/>
              </a:rPr>
              <a:t>Chethan P P</a:t>
            </a:r>
          </a:p>
          <a:p>
            <a:pPr algn="just">
              <a:lnSpc>
                <a:spcPts val="5268"/>
              </a:lnSpc>
            </a:pPr>
            <a:r>
              <a:rPr lang="en-US" sz="3292">
                <a:solidFill>
                  <a:srgbClr val="FFFFFF"/>
                </a:solidFill>
                <a:latin typeface="IBM Plex Mono"/>
                <a:ea typeface="IBM Plex Mono"/>
                <a:cs typeface="IBM Plex Mono"/>
                <a:sym typeface="IBM Plex Mono"/>
              </a:rPr>
              <a:t>Buisness Analyst</a:t>
            </a:r>
          </a:p>
          <a:p>
            <a:pPr algn="just">
              <a:lnSpc>
                <a:spcPts val="5268"/>
              </a:lnSpc>
            </a:pPr>
            <a:r>
              <a:rPr lang="en-US" sz="3292">
                <a:solidFill>
                  <a:srgbClr val="FFFFFF"/>
                </a:solidFill>
                <a:latin typeface="IBM Plex Mono"/>
                <a:ea typeface="IBM Plex Mono"/>
                <a:cs typeface="IBM Plex Mono"/>
                <a:sym typeface="IBM Plex Mono"/>
              </a:rPr>
              <a:t>ABC FAST FOOD</a:t>
            </a:r>
          </a:p>
        </p:txBody>
      </p:sp>
      <p:sp>
        <p:nvSpPr>
          <p:cNvPr name="Freeform 20" id="20"/>
          <p:cNvSpPr/>
          <p:nvPr/>
        </p:nvSpPr>
        <p:spPr>
          <a:xfrm flipH="false" flipV="false" rot="0">
            <a:off x="0" y="2289712"/>
            <a:ext cx="891819" cy="4500004"/>
          </a:xfrm>
          <a:custGeom>
            <a:avLst/>
            <a:gdLst/>
            <a:ahLst/>
            <a:cxnLst/>
            <a:rect r="r" b="b" t="t" l="l"/>
            <a:pathLst>
              <a:path h="4500004" w="891819">
                <a:moveTo>
                  <a:pt x="0" y="0"/>
                </a:moveTo>
                <a:lnTo>
                  <a:pt x="891819" y="0"/>
                </a:lnTo>
                <a:lnTo>
                  <a:pt x="891819" y="4500003"/>
                </a:lnTo>
                <a:lnTo>
                  <a:pt x="0" y="45000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0707702" y="3162014"/>
            <a:ext cx="1749693" cy="1695611"/>
          </a:xfrm>
          <a:custGeom>
            <a:avLst/>
            <a:gdLst/>
            <a:ahLst/>
            <a:cxnLst/>
            <a:rect r="r" b="b" t="t" l="l"/>
            <a:pathLst>
              <a:path h="1695611" w="1749693">
                <a:moveTo>
                  <a:pt x="0" y="0"/>
                </a:moveTo>
                <a:lnTo>
                  <a:pt x="1749693" y="0"/>
                </a:lnTo>
                <a:lnTo>
                  <a:pt x="1749693" y="1695612"/>
                </a:lnTo>
                <a:lnTo>
                  <a:pt x="0" y="1695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med">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2A42"/>
        </a:solidFill>
      </p:bgPr>
    </p:bg>
    <p:spTree>
      <p:nvGrpSpPr>
        <p:cNvPr id="1" name=""/>
        <p:cNvGrpSpPr/>
        <p:nvPr/>
      </p:nvGrpSpPr>
      <p:grpSpPr>
        <a:xfrm>
          <a:off x="0" y="0"/>
          <a:ext cx="0" cy="0"/>
          <a:chOff x="0" y="0"/>
          <a:chExt cx="0" cy="0"/>
        </a:xfrm>
      </p:grpSpPr>
      <p:sp>
        <p:nvSpPr>
          <p:cNvPr name="Freeform 2" id="2"/>
          <p:cNvSpPr/>
          <p:nvPr/>
        </p:nvSpPr>
        <p:spPr>
          <a:xfrm flipH="false" flipV="false" rot="0">
            <a:off x="-138349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100000">
            <a:off x="14345722" y="-2528744"/>
            <a:ext cx="4440715" cy="7632479"/>
          </a:xfrm>
          <a:custGeom>
            <a:avLst/>
            <a:gdLst/>
            <a:ahLst/>
            <a:cxnLst/>
            <a:rect r="r" b="b" t="t" l="l"/>
            <a:pathLst>
              <a:path h="7632479" w="4440715">
                <a:moveTo>
                  <a:pt x="0" y="0"/>
                </a:moveTo>
                <a:lnTo>
                  <a:pt x="4440715" y="0"/>
                </a:lnTo>
                <a:lnTo>
                  <a:pt x="4440715" y="7632479"/>
                </a:lnTo>
                <a:lnTo>
                  <a:pt x="0" y="76324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900536" y="1825611"/>
            <a:ext cx="11676154" cy="6937885"/>
          </a:xfrm>
          <a:custGeom>
            <a:avLst/>
            <a:gdLst/>
            <a:ahLst/>
            <a:cxnLst/>
            <a:rect r="r" b="b" t="t" l="l"/>
            <a:pathLst>
              <a:path h="6937885" w="11676154">
                <a:moveTo>
                  <a:pt x="0" y="0"/>
                </a:moveTo>
                <a:lnTo>
                  <a:pt x="11676154" y="0"/>
                </a:lnTo>
                <a:lnTo>
                  <a:pt x="11676154" y="6937884"/>
                </a:lnTo>
                <a:lnTo>
                  <a:pt x="0" y="6937884"/>
                </a:lnTo>
                <a:lnTo>
                  <a:pt x="0" y="0"/>
                </a:lnTo>
                <a:close/>
              </a:path>
            </a:pathLst>
          </a:custGeom>
          <a:blipFill>
            <a:blip r:embed="rId8"/>
            <a:stretch>
              <a:fillRect l="0" t="0" r="0" b="0"/>
            </a:stretch>
          </a:blipFill>
        </p:spPr>
      </p:sp>
      <p:sp>
        <p:nvSpPr>
          <p:cNvPr name="TextBox 7" id="7"/>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8" id="8"/>
          <p:cNvSpPr txBox="true"/>
          <p:nvPr/>
        </p:nvSpPr>
        <p:spPr>
          <a:xfrm rot="0">
            <a:off x="495980" y="890666"/>
            <a:ext cx="13349544" cy="2263774"/>
          </a:xfrm>
          <a:prstGeom prst="rect">
            <a:avLst/>
          </a:prstGeom>
        </p:spPr>
        <p:txBody>
          <a:bodyPr anchor="t" rtlCol="false" tIns="0" lIns="0" bIns="0" rIns="0">
            <a:spAutoFit/>
          </a:bodyPr>
          <a:lstStyle/>
          <a:p>
            <a:pPr algn="l">
              <a:lnSpc>
                <a:spcPts val="15400"/>
              </a:lnSpc>
            </a:pPr>
            <a:r>
              <a:rPr lang="en-US" sz="11000">
                <a:solidFill>
                  <a:srgbClr val="FFFFFF"/>
                </a:solidFill>
                <a:latin typeface="Kitchakan Bold"/>
                <a:ea typeface="Kitchakan Bold"/>
                <a:cs typeface="Kitchakan Bold"/>
                <a:sym typeface="Kitchakan Bold"/>
              </a:rPr>
              <a:t>INDUSTRY OVERVIEW</a:t>
            </a:r>
          </a:p>
        </p:txBody>
      </p:sp>
      <p:sp>
        <p:nvSpPr>
          <p:cNvPr name="Freeform 9" id="9"/>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495980" y="3554490"/>
            <a:ext cx="11171298" cy="6004781"/>
          </a:xfrm>
          <a:prstGeom prst="rect">
            <a:avLst/>
          </a:prstGeom>
        </p:spPr>
        <p:txBody>
          <a:bodyPr anchor="t" rtlCol="false" tIns="0" lIns="0" bIns="0" rIns="0">
            <a:spAutoFit/>
          </a:bodyPr>
          <a:lstStyle/>
          <a:p>
            <a:pPr algn="just">
              <a:lnSpc>
                <a:spcPts val="3205"/>
              </a:lnSpc>
            </a:pPr>
            <a:r>
              <a:rPr lang="en-US" sz="2543" spc="-61">
                <a:solidFill>
                  <a:srgbClr val="FFFFFF"/>
                </a:solidFill>
                <a:latin typeface="IBM Plex Mono"/>
                <a:ea typeface="IBM Plex Mono"/>
                <a:cs typeface="IBM Plex Mono"/>
                <a:sym typeface="IBM Plex Mono"/>
              </a:rPr>
              <a:t>Rapid Market Expansion: The fast food industry in India is expected to grow significantly in the coming years, with the market size projected to reach around ₹4,23,000 crore by 2025.</a:t>
            </a:r>
          </a:p>
          <a:p>
            <a:pPr algn="just">
              <a:lnSpc>
                <a:spcPts val="3205"/>
              </a:lnSpc>
            </a:pPr>
          </a:p>
          <a:p>
            <a:pPr algn="just">
              <a:lnSpc>
                <a:spcPts val="3205"/>
              </a:lnSpc>
            </a:pPr>
            <a:r>
              <a:rPr lang="en-US" sz="2543" spc="-61">
                <a:solidFill>
                  <a:srgbClr val="FFFFFF"/>
                </a:solidFill>
                <a:latin typeface="IBM Plex Mono"/>
                <a:ea typeface="IBM Plex Mono"/>
                <a:cs typeface="IBM Plex Mono"/>
                <a:sym typeface="IBM Plex Mono"/>
              </a:rPr>
              <a:t>Rise of Quick-Service Restaurants (QSRs): QSRs like ABC Fast Food are becoming increasingly popular due to their fast, affordable, and tasty offerings. The segment is expected to grow at a CAGR of 18-20% over the next few years.</a:t>
            </a:r>
          </a:p>
          <a:p>
            <a:pPr algn="just">
              <a:lnSpc>
                <a:spcPts val="3205"/>
              </a:lnSpc>
            </a:pPr>
          </a:p>
          <a:p>
            <a:pPr algn="just">
              <a:lnSpc>
                <a:spcPts val="3205"/>
              </a:lnSpc>
            </a:pPr>
            <a:r>
              <a:rPr lang="en-US" sz="2543" spc="-61">
                <a:solidFill>
                  <a:srgbClr val="FFFFFF"/>
                </a:solidFill>
                <a:latin typeface="IBM Plex Mono"/>
                <a:ea typeface="IBM Plex Mono"/>
                <a:cs typeface="IBM Plex Mono"/>
                <a:sym typeface="IBM Plex Mono"/>
              </a:rPr>
              <a:t>Young Consumers: The youth market, which loves convenience and variety, will continue to drive demand in the fast food sector.</a:t>
            </a:r>
          </a:p>
          <a:p>
            <a:pPr algn="just">
              <a:lnSpc>
                <a:spcPts val="3205"/>
              </a:lnSpc>
            </a:pPr>
          </a:p>
          <a:p>
            <a:pPr algn="just">
              <a:lnSpc>
                <a:spcPts val="3205"/>
              </a:lnSpc>
            </a:pPr>
          </a:p>
        </p:txBody>
      </p:sp>
      <p:sp>
        <p:nvSpPr>
          <p:cNvPr name="Freeform 11" id="11"/>
          <p:cNvSpPr/>
          <p:nvPr/>
        </p:nvSpPr>
        <p:spPr>
          <a:xfrm flipH="false" flipV="false" rot="0">
            <a:off x="12742814" y="2108238"/>
            <a:ext cx="1421641" cy="1377699"/>
          </a:xfrm>
          <a:custGeom>
            <a:avLst/>
            <a:gdLst/>
            <a:ahLst/>
            <a:cxnLst/>
            <a:rect r="r" b="b" t="t" l="l"/>
            <a:pathLst>
              <a:path h="1377699" w="1421641">
                <a:moveTo>
                  <a:pt x="0" y="0"/>
                </a:moveTo>
                <a:lnTo>
                  <a:pt x="1421641" y="0"/>
                </a:lnTo>
                <a:lnTo>
                  <a:pt x="1421641" y="1377700"/>
                </a:lnTo>
                <a:lnTo>
                  <a:pt x="0" y="1377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med">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98206"/>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151053"/>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41255" y="8755368"/>
            <a:ext cx="1005863" cy="1005863"/>
          </a:xfrm>
          <a:custGeom>
            <a:avLst/>
            <a:gdLst/>
            <a:ahLst/>
            <a:cxnLst/>
            <a:rect r="r" b="b" t="t" l="l"/>
            <a:pathLst>
              <a:path h="1005863" w="1005863">
                <a:moveTo>
                  <a:pt x="0" y="0"/>
                </a:moveTo>
                <a:lnTo>
                  <a:pt x="1005863" y="0"/>
                </a:lnTo>
                <a:lnTo>
                  <a:pt x="1005863" y="1005864"/>
                </a:lnTo>
                <a:lnTo>
                  <a:pt x="0" y="1005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Freeform 6" id="6"/>
          <p:cNvSpPr/>
          <p:nvPr/>
        </p:nvSpPr>
        <p:spPr>
          <a:xfrm flipH="false" flipV="false" rot="-4162786">
            <a:off x="12633796" y="8304495"/>
            <a:ext cx="2036428" cy="3500110"/>
          </a:xfrm>
          <a:custGeom>
            <a:avLst/>
            <a:gdLst/>
            <a:ahLst/>
            <a:cxnLst/>
            <a:rect r="r" b="b" t="t" l="l"/>
            <a:pathLst>
              <a:path h="3500110" w="2036428">
                <a:moveTo>
                  <a:pt x="0" y="0"/>
                </a:moveTo>
                <a:lnTo>
                  <a:pt x="2036427" y="0"/>
                </a:lnTo>
                <a:lnTo>
                  <a:pt x="2036427" y="3500110"/>
                </a:lnTo>
                <a:lnTo>
                  <a:pt x="0" y="35001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552835" y="-495924"/>
            <a:ext cx="9585488" cy="2539829"/>
          </a:xfrm>
          <a:prstGeom prst="rect">
            <a:avLst/>
          </a:prstGeom>
        </p:spPr>
        <p:txBody>
          <a:bodyPr anchor="t" rtlCol="false" tIns="0" lIns="0" bIns="0" rIns="0">
            <a:spAutoFit/>
          </a:bodyPr>
          <a:lstStyle/>
          <a:p>
            <a:pPr algn="l">
              <a:lnSpc>
                <a:spcPts val="17425"/>
              </a:lnSpc>
            </a:pPr>
            <a:r>
              <a:rPr lang="en-US" sz="12446">
                <a:solidFill>
                  <a:srgbClr val="FFFFFF"/>
                </a:solidFill>
                <a:latin typeface="Kitchakan Ultra-Bold"/>
                <a:ea typeface="Kitchakan Ultra-Bold"/>
                <a:cs typeface="Kitchakan Ultra-Bold"/>
                <a:sym typeface="Kitchakan Ultra-Bold"/>
              </a:rPr>
              <a:t>ABOUT US</a:t>
            </a:r>
          </a:p>
        </p:txBody>
      </p:sp>
      <p:sp>
        <p:nvSpPr>
          <p:cNvPr name="TextBox 8" id="8"/>
          <p:cNvSpPr txBox="true"/>
          <p:nvPr/>
        </p:nvSpPr>
        <p:spPr>
          <a:xfrm rot="0">
            <a:off x="842495" y="2325041"/>
            <a:ext cx="16301691" cy="6722125"/>
          </a:xfrm>
          <a:prstGeom prst="rect">
            <a:avLst/>
          </a:prstGeom>
        </p:spPr>
        <p:txBody>
          <a:bodyPr anchor="t" rtlCol="false" tIns="0" lIns="0" bIns="0" rIns="0">
            <a:spAutoFit/>
          </a:bodyPr>
          <a:lstStyle/>
          <a:p>
            <a:pPr algn="just">
              <a:lnSpc>
                <a:spcPts val="2993"/>
              </a:lnSpc>
            </a:pPr>
            <a:r>
              <a:rPr lang="en-US" sz="2376" spc="-57">
                <a:solidFill>
                  <a:srgbClr val="FFFFFF"/>
                </a:solidFill>
                <a:latin typeface="IBM Plex Mono"/>
                <a:ea typeface="IBM Plex Mono"/>
                <a:cs typeface="IBM Plex Mono"/>
                <a:sym typeface="IBM Plex Mono"/>
              </a:rPr>
              <a:t>At ABC Fast Food, we believe in redefining the way India enjoys its favorite meals. Born out of a passion for great taste and convenience, our brand is dedicated to delivering delicious, high-quality food that brings people together. </a:t>
            </a:r>
          </a:p>
          <a:p>
            <a:pPr algn="just">
              <a:lnSpc>
                <a:spcPts val="2993"/>
              </a:lnSpc>
            </a:pPr>
          </a:p>
          <a:p>
            <a:pPr algn="just">
              <a:lnSpc>
                <a:spcPts val="2993"/>
              </a:lnSpc>
            </a:pPr>
            <a:r>
              <a:rPr lang="en-US" sz="2376" spc="-57">
                <a:solidFill>
                  <a:srgbClr val="FFFFFF"/>
                </a:solidFill>
                <a:latin typeface="IBM Plex Mono"/>
                <a:ea typeface="IBM Plex Mono"/>
                <a:cs typeface="IBM Plex Mono"/>
                <a:sym typeface="IBM Plex Mono"/>
              </a:rPr>
              <a:t>We pride ourselves on being more than just a fast food chain; we’re a culinary experience that combines the flavors you love with the speed and efficiency you need. From our signature pizzas to our mouth-watering burgers and crispy chicken dishes, every item on our menu is crafted with care, using only the freshest ingredients.</a:t>
            </a:r>
          </a:p>
          <a:p>
            <a:pPr algn="just">
              <a:lnSpc>
                <a:spcPts val="2993"/>
              </a:lnSpc>
            </a:pPr>
          </a:p>
          <a:p>
            <a:pPr algn="just">
              <a:lnSpc>
                <a:spcPts val="2993"/>
              </a:lnSpc>
            </a:pPr>
            <a:r>
              <a:rPr lang="en-US" sz="2376" spc="-57">
                <a:solidFill>
                  <a:srgbClr val="FFFFFF"/>
                </a:solidFill>
                <a:latin typeface="IBM Plex Mono"/>
                <a:ea typeface="IBM Plex Mono"/>
                <a:cs typeface="IBM Plex Mono"/>
                <a:sym typeface="IBM Plex Mono"/>
              </a:rPr>
              <a:t>What sets ABC Fast Food apart is our commitment to innovation and customer satisfaction. We constantly explore new recipes and adapt to the evolving tastes of our customers, ensuring that every visit to our outlets is a delightful experience. With a keen focus on quality, hygiene, and sustainability, we are not just serving food—we are setting new standards in the fast food industry.</a:t>
            </a:r>
          </a:p>
          <a:p>
            <a:pPr algn="just">
              <a:lnSpc>
                <a:spcPts val="2993"/>
              </a:lnSpc>
            </a:pPr>
          </a:p>
          <a:p>
            <a:pPr algn="just">
              <a:lnSpc>
                <a:spcPts val="2993"/>
              </a:lnSpc>
            </a:pPr>
            <a:r>
              <a:rPr lang="en-US" sz="2376" spc="-57">
                <a:solidFill>
                  <a:srgbClr val="FFFFFF"/>
                </a:solidFill>
                <a:latin typeface="IBM Plex Mono"/>
                <a:ea typeface="IBM Plex Mono"/>
                <a:cs typeface="IBM Plex Mono"/>
                <a:sym typeface="IBM Plex Mono"/>
              </a:rPr>
              <a:t>As we expand across India, our vision is to make ABC Fast Food a household name, synonymous with flavor, fun, and a sense of community. Join us on our journey to revolutionize the fast food experience, one bite at a time.</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2A42"/>
        </a:solidFill>
      </p:bgPr>
    </p:bg>
    <p:spTree>
      <p:nvGrpSpPr>
        <p:cNvPr id="1" name=""/>
        <p:cNvGrpSpPr/>
        <p:nvPr/>
      </p:nvGrpSpPr>
      <p:grpSpPr>
        <a:xfrm>
          <a:off x="0" y="0"/>
          <a:ext cx="0" cy="0"/>
          <a:chOff x="0" y="0"/>
          <a:chExt cx="0" cy="0"/>
        </a:xfrm>
      </p:grpSpPr>
      <p:sp>
        <p:nvSpPr>
          <p:cNvPr name="Freeform 2" id="2"/>
          <p:cNvSpPr/>
          <p:nvPr/>
        </p:nvSpPr>
        <p:spPr>
          <a:xfrm flipH="false" flipV="false" rot="0">
            <a:off x="-1239502"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8406834">
            <a:off x="14756218" y="-1468822"/>
            <a:ext cx="2992204" cy="5142850"/>
          </a:xfrm>
          <a:custGeom>
            <a:avLst/>
            <a:gdLst/>
            <a:ahLst/>
            <a:cxnLst/>
            <a:rect r="r" b="b" t="t" l="l"/>
            <a:pathLst>
              <a:path h="5142850" w="2992204">
                <a:moveTo>
                  <a:pt x="0" y="0"/>
                </a:moveTo>
                <a:lnTo>
                  <a:pt x="2992204" y="0"/>
                </a:lnTo>
                <a:lnTo>
                  <a:pt x="2992204" y="5142850"/>
                </a:lnTo>
                <a:lnTo>
                  <a:pt x="0" y="51428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41967" y="2666782"/>
            <a:ext cx="3267887" cy="2828843"/>
          </a:xfrm>
          <a:custGeom>
            <a:avLst/>
            <a:gdLst/>
            <a:ahLst/>
            <a:cxnLst/>
            <a:rect r="r" b="b" t="t" l="l"/>
            <a:pathLst>
              <a:path h="2828843" w="3267887">
                <a:moveTo>
                  <a:pt x="0" y="0"/>
                </a:moveTo>
                <a:lnTo>
                  <a:pt x="3267888" y="0"/>
                </a:lnTo>
                <a:lnTo>
                  <a:pt x="3267888" y="2828843"/>
                </a:lnTo>
                <a:lnTo>
                  <a:pt x="0" y="2828843"/>
                </a:lnTo>
                <a:lnTo>
                  <a:pt x="0" y="0"/>
                </a:lnTo>
                <a:close/>
              </a:path>
            </a:pathLst>
          </a:custGeom>
          <a:blipFill>
            <a:blip r:embed="rId10"/>
            <a:stretch>
              <a:fillRect l="0" t="0" r="0" b="0"/>
            </a:stretch>
          </a:blipFill>
        </p:spPr>
      </p:sp>
      <p:sp>
        <p:nvSpPr>
          <p:cNvPr name="Freeform 8" id="8"/>
          <p:cNvSpPr/>
          <p:nvPr/>
        </p:nvSpPr>
        <p:spPr>
          <a:xfrm flipH="false" flipV="false" rot="0">
            <a:off x="6920747" y="2628682"/>
            <a:ext cx="4569733" cy="3050297"/>
          </a:xfrm>
          <a:custGeom>
            <a:avLst/>
            <a:gdLst/>
            <a:ahLst/>
            <a:cxnLst/>
            <a:rect r="r" b="b" t="t" l="l"/>
            <a:pathLst>
              <a:path h="3050297" w="4569733">
                <a:moveTo>
                  <a:pt x="0" y="0"/>
                </a:moveTo>
                <a:lnTo>
                  <a:pt x="4569733" y="0"/>
                </a:lnTo>
                <a:lnTo>
                  <a:pt x="4569733" y="3050297"/>
                </a:lnTo>
                <a:lnTo>
                  <a:pt x="0" y="3050297"/>
                </a:lnTo>
                <a:lnTo>
                  <a:pt x="0" y="0"/>
                </a:lnTo>
                <a:close/>
              </a:path>
            </a:pathLst>
          </a:custGeom>
          <a:blipFill>
            <a:blip r:embed="rId11"/>
            <a:stretch>
              <a:fillRect l="0" t="0" r="0" b="0"/>
            </a:stretch>
          </a:blipFill>
        </p:spPr>
      </p:sp>
      <p:sp>
        <p:nvSpPr>
          <p:cNvPr name="Freeform 9" id="9"/>
          <p:cNvSpPr/>
          <p:nvPr/>
        </p:nvSpPr>
        <p:spPr>
          <a:xfrm flipH="false" flipV="false" rot="0">
            <a:off x="12986936" y="2628682"/>
            <a:ext cx="4602417" cy="3066360"/>
          </a:xfrm>
          <a:custGeom>
            <a:avLst/>
            <a:gdLst/>
            <a:ahLst/>
            <a:cxnLst/>
            <a:rect r="r" b="b" t="t" l="l"/>
            <a:pathLst>
              <a:path h="3066360" w="4602417">
                <a:moveTo>
                  <a:pt x="0" y="0"/>
                </a:moveTo>
                <a:lnTo>
                  <a:pt x="4602416" y="0"/>
                </a:lnTo>
                <a:lnTo>
                  <a:pt x="4602416" y="3066360"/>
                </a:lnTo>
                <a:lnTo>
                  <a:pt x="0" y="3066360"/>
                </a:lnTo>
                <a:lnTo>
                  <a:pt x="0" y="0"/>
                </a:lnTo>
                <a:close/>
              </a:path>
            </a:pathLst>
          </a:custGeom>
          <a:blipFill>
            <a:blip r:embed="rId12"/>
            <a:stretch>
              <a:fillRect l="0" t="0" r="0" b="0"/>
            </a:stretch>
          </a:blipFill>
        </p:spPr>
      </p:sp>
      <p:sp>
        <p:nvSpPr>
          <p:cNvPr name="Freeform 10" id="10"/>
          <p:cNvSpPr/>
          <p:nvPr/>
        </p:nvSpPr>
        <p:spPr>
          <a:xfrm flipH="false" flipV="false" rot="0">
            <a:off x="3511463" y="6644058"/>
            <a:ext cx="4083160" cy="2715301"/>
          </a:xfrm>
          <a:custGeom>
            <a:avLst/>
            <a:gdLst/>
            <a:ahLst/>
            <a:cxnLst/>
            <a:rect r="r" b="b" t="t" l="l"/>
            <a:pathLst>
              <a:path h="2715301" w="4083160">
                <a:moveTo>
                  <a:pt x="0" y="0"/>
                </a:moveTo>
                <a:lnTo>
                  <a:pt x="4083160" y="0"/>
                </a:lnTo>
                <a:lnTo>
                  <a:pt x="4083160" y="2715302"/>
                </a:lnTo>
                <a:lnTo>
                  <a:pt x="0" y="2715302"/>
                </a:lnTo>
                <a:lnTo>
                  <a:pt x="0" y="0"/>
                </a:lnTo>
                <a:close/>
              </a:path>
            </a:pathLst>
          </a:custGeom>
          <a:blipFill>
            <a:blip r:embed="rId13"/>
            <a:stretch>
              <a:fillRect l="0" t="0" r="0" b="0"/>
            </a:stretch>
          </a:blipFill>
        </p:spPr>
      </p:sp>
      <p:sp>
        <p:nvSpPr>
          <p:cNvPr name="TextBox 11" id="11"/>
          <p:cNvSpPr txBox="true"/>
          <p:nvPr/>
        </p:nvSpPr>
        <p:spPr>
          <a:xfrm rot="0">
            <a:off x="613629" y="800915"/>
            <a:ext cx="12135193" cy="1694417"/>
          </a:xfrm>
          <a:prstGeom prst="rect">
            <a:avLst/>
          </a:prstGeom>
        </p:spPr>
        <p:txBody>
          <a:bodyPr anchor="t" rtlCol="false" tIns="0" lIns="0" bIns="0" rIns="0">
            <a:spAutoFit/>
          </a:bodyPr>
          <a:lstStyle/>
          <a:p>
            <a:pPr algn="l">
              <a:lnSpc>
                <a:spcPts val="11606"/>
              </a:lnSpc>
            </a:pPr>
            <a:r>
              <a:rPr lang="en-US" sz="8290">
                <a:solidFill>
                  <a:srgbClr val="FFFFFF"/>
                </a:solidFill>
                <a:latin typeface="Kitchakan Ultra-Bold"/>
                <a:ea typeface="Kitchakan Ultra-Bold"/>
                <a:cs typeface="Kitchakan Ultra-Bold"/>
                <a:sym typeface="Kitchakan Ultra-Bold"/>
              </a:rPr>
              <a:t>OUR MENU: SIGNATURE DISHES</a:t>
            </a:r>
          </a:p>
        </p:txBody>
      </p:sp>
      <p:sp>
        <p:nvSpPr>
          <p:cNvPr name="Freeform 12" id="12"/>
          <p:cNvSpPr/>
          <p:nvPr/>
        </p:nvSpPr>
        <p:spPr>
          <a:xfrm flipH="false" flipV="false" rot="0">
            <a:off x="10947840" y="6421535"/>
            <a:ext cx="2836273" cy="2937824"/>
          </a:xfrm>
          <a:custGeom>
            <a:avLst/>
            <a:gdLst/>
            <a:ahLst/>
            <a:cxnLst/>
            <a:rect r="r" b="b" t="t" l="l"/>
            <a:pathLst>
              <a:path h="2937824" w="2836273">
                <a:moveTo>
                  <a:pt x="0" y="0"/>
                </a:moveTo>
                <a:lnTo>
                  <a:pt x="2836273" y="0"/>
                </a:lnTo>
                <a:lnTo>
                  <a:pt x="2836273" y="2937825"/>
                </a:lnTo>
                <a:lnTo>
                  <a:pt x="0" y="2937825"/>
                </a:lnTo>
                <a:lnTo>
                  <a:pt x="0" y="0"/>
                </a:lnTo>
                <a:close/>
              </a:path>
            </a:pathLst>
          </a:custGeom>
          <a:blipFill>
            <a:blip r:embed="rId14"/>
            <a:stretch>
              <a:fillRect l="0" t="-22452" r="0" b="-22452"/>
            </a:stretch>
          </a:blipFill>
        </p:spPr>
      </p:sp>
      <p:sp>
        <p:nvSpPr>
          <p:cNvPr name="TextBox 13" id="13"/>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14" id="14"/>
          <p:cNvSpPr txBox="true"/>
          <p:nvPr/>
        </p:nvSpPr>
        <p:spPr>
          <a:xfrm rot="0">
            <a:off x="1841505" y="5768026"/>
            <a:ext cx="2968350" cy="353949"/>
          </a:xfrm>
          <a:prstGeom prst="rect">
            <a:avLst/>
          </a:prstGeom>
        </p:spPr>
        <p:txBody>
          <a:bodyPr anchor="t" rtlCol="false" tIns="0" lIns="0" bIns="0" rIns="0">
            <a:spAutoFit/>
          </a:bodyPr>
          <a:lstStyle/>
          <a:p>
            <a:pPr algn="just">
              <a:lnSpc>
                <a:spcPts val="2898"/>
              </a:lnSpc>
            </a:pPr>
            <a:r>
              <a:rPr lang="en-US" sz="2300" spc="-55">
                <a:solidFill>
                  <a:srgbClr val="FFFFFF"/>
                </a:solidFill>
                <a:latin typeface="IBM Plex Mono"/>
                <a:ea typeface="IBM Plex Mono"/>
                <a:cs typeface="IBM Plex Mono"/>
                <a:sym typeface="IBM Plex Mono"/>
              </a:rPr>
              <a:t>Juicy ABC Burger</a:t>
            </a:r>
          </a:p>
        </p:txBody>
      </p:sp>
      <p:sp>
        <p:nvSpPr>
          <p:cNvPr name="TextBox 15" id="15"/>
          <p:cNvSpPr txBox="true"/>
          <p:nvPr/>
        </p:nvSpPr>
        <p:spPr>
          <a:xfrm rot="0">
            <a:off x="7751369" y="5940238"/>
            <a:ext cx="3196471" cy="353949"/>
          </a:xfrm>
          <a:prstGeom prst="rect">
            <a:avLst/>
          </a:prstGeom>
        </p:spPr>
        <p:txBody>
          <a:bodyPr anchor="t" rtlCol="false" tIns="0" lIns="0" bIns="0" rIns="0">
            <a:spAutoFit/>
          </a:bodyPr>
          <a:lstStyle/>
          <a:p>
            <a:pPr algn="just">
              <a:lnSpc>
                <a:spcPts val="2898"/>
              </a:lnSpc>
            </a:pPr>
            <a:r>
              <a:rPr lang="en-US" sz="2300" spc="-55">
                <a:solidFill>
                  <a:srgbClr val="FFFFFF"/>
                </a:solidFill>
                <a:latin typeface="IBM Plex Mono"/>
                <a:ea typeface="IBM Plex Mono"/>
                <a:cs typeface="IBM Plex Mono"/>
                <a:sym typeface="IBM Plex Mono"/>
              </a:rPr>
              <a:t>Crispy Loaded Fries</a:t>
            </a:r>
          </a:p>
        </p:txBody>
      </p:sp>
      <p:sp>
        <p:nvSpPr>
          <p:cNvPr name="TextBox 16" id="16"/>
          <p:cNvSpPr txBox="true"/>
          <p:nvPr/>
        </p:nvSpPr>
        <p:spPr>
          <a:xfrm rot="0">
            <a:off x="14395558" y="5940238"/>
            <a:ext cx="2187059" cy="353949"/>
          </a:xfrm>
          <a:prstGeom prst="rect">
            <a:avLst/>
          </a:prstGeom>
        </p:spPr>
        <p:txBody>
          <a:bodyPr anchor="t" rtlCol="false" tIns="0" lIns="0" bIns="0" rIns="0">
            <a:spAutoFit/>
          </a:bodyPr>
          <a:lstStyle/>
          <a:p>
            <a:pPr algn="just">
              <a:lnSpc>
                <a:spcPts val="2898"/>
              </a:lnSpc>
            </a:pPr>
            <a:r>
              <a:rPr lang="en-US" sz="2300" spc="-55">
                <a:solidFill>
                  <a:srgbClr val="FFFFFF"/>
                </a:solidFill>
                <a:latin typeface="IBM Plex Mono"/>
                <a:ea typeface="IBM Plex Mono"/>
                <a:cs typeface="IBM Plex Mono"/>
                <a:sym typeface="IBM Plex Mono"/>
              </a:rPr>
              <a:t>Classic Pizza</a:t>
            </a:r>
          </a:p>
        </p:txBody>
      </p:sp>
      <p:sp>
        <p:nvSpPr>
          <p:cNvPr name="TextBox 17" id="17"/>
          <p:cNvSpPr txBox="true"/>
          <p:nvPr/>
        </p:nvSpPr>
        <p:spPr>
          <a:xfrm rot="0">
            <a:off x="4207160" y="9521285"/>
            <a:ext cx="2691765" cy="353949"/>
          </a:xfrm>
          <a:prstGeom prst="rect">
            <a:avLst/>
          </a:prstGeom>
        </p:spPr>
        <p:txBody>
          <a:bodyPr anchor="t" rtlCol="false" tIns="0" lIns="0" bIns="0" rIns="0">
            <a:spAutoFit/>
          </a:bodyPr>
          <a:lstStyle/>
          <a:p>
            <a:pPr algn="just">
              <a:lnSpc>
                <a:spcPts val="2898"/>
              </a:lnSpc>
            </a:pPr>
            <a:r>
              <a:rPr lang="en-US" sz="2300" spc="-55">
                <a:solidFill>
                  <a:srgbClr val="FFFFFF"/>
                </a:solidFill>
                <a:latin typeface="IBM Plex Mono"/>
                <a:ea typeface="IBM Plex Mono"/>
                <a:cs typeface="IBM Plex Mono"/>
                <a:sym typeface="IBM Plex Mono"/>
              </a:rPr>
              <a:t>Tandoor Chicken </a:t>
            </a:r>
          </a:p>
        </p:txBody>
      </p:sp>
      <p:sp>
        <p:nvSpPr>
          <p:cNvPr name="TextBox 18" id="18"/>
          <p:cNvSpPr txBox="true"/>
          <p:nvPr/>
        </p:nvSpPr>
        <p:spPr>
          <a:xfrm rot="0">
            <a:off x="11268310" y="9521285"/>
            <a:ext cx="2187059" cy="353949"/>
          </a:xfrm>
          <a:prstGeom prst="rect">
            <a:avLst/>
          </a:prstGeom>
        </p:spPr>
        <p:txBody>
          <a:bodyPr anchor="t" rtlCol="false" tIns="0" lIns="0" bIns="0" rIns="0">
            <a:spAutoFit/>
          </a:bodyPr>
          <a:lstStyle/>
          <a:p>
            <a:pPr algn="just">
              <a:lnSpc>
                <a:spcPts val="2898"/>
              </a:lnSpc>
            </a:pPr>
            <a:r>
              <a:rPr lang="en-US" sz="2300" spc="-55">
                <a:solidFill>
                  <a:srgbClr val="FFFFFF"/>
                </a:solidFill>
                <a:latin typeface="IBM Plex Mono"/>
                <a:ea typeface="IBM Plex Mono"/>
                <a:cs typeface="IBM Plex Mono"/>
                <a:sym typeface="IBM Plex Mono"/>
              </a:rPr>
              <a:t>Hot Chocolate</a:t>
            </a:r>
          </a:p>
        </p:txBody>
      </p:sp>
    </p:spTree>
  </p:cSld>
  <p:clrMapOvr>
    <a:masterClrMapping/>
  </p:clrMapOvr>
  <p:transition spd="med">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85607"/>
        </a:solidFill>
      </p:bgPr>
    </p:bg>
    <p:spTree>
      <p:nvGrpSpPr>
        <p:cNvPr id="1" name=""/>
        <p:cNvGrpSpPr/>
        <p:nvPr/>
      </p:nvGrpSpPr>
      <p:grpSpPr>
        <a:xfrm>
          <a:off x="0" y="0"/>
          <a:ext cx="0" cy="0"/>
          <a:chOff x="0" y="0"/>
          <a:chExt cx="0" cy="0"/>
        </a:xfrm>
      </p:grpSpPr>
      <p:sp>
        <p:nvSpPr>
          <p:cNvPr name="Freeform 2" id="2"/>
          <p:cNvSpPr/>
          <p:nvPr/>
        </p:nvSpPr>
        <p:spPr>
          <a:xfrm flipH="false" flipV="false" rot="0">
            <a:off x="-1235822" y="-151053"/>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7" id="7"/>
          <p:cNvSpPr txBox="true"/>
          <p:nvPr/>
        </p:nvSpPr>
        <p:spPr>
          <a:xfrm rot="0">
            <a:off x="3365289" y="908539"/>
            <a:ext cx="8679488" cy="2686067"/>
          </a:xfrm>
          <a:prstGeom prst="rect">
            <a:avLst/>
          </a:prstGeom>
        </p:spPr>
        <p:txBody>
          <a:bodyPr anchor="t" rtlCol="false" tIns="0" lIns="0" bIns="0" rIns="0">
            <a:spAutoFit/>
          </a:bodyPr>
          <a:lstStyle/>
          <a:p>
            <a:pPr algn="ctr">
              <a:lnSpc>
                <a:spcPts val="18464"/>
              </a:lnSpc>
            </a:pPr>
            <a:r>
              <a:rPr lang="en-US" sz="13188">
                <a:solidFill>
                  <a:srgbClr val="FFFFFF"/>
                </a:solidFill>
                <a:latin typeface="Kitchakan Ultra-Bold"/>
                <a:ea typeface="Kitchakan Ultra-Bold"/>
                <a:cs typeface="Kitchakan Ultra-Bold"/>
                <a:sym typeface="Kitchakan Ultra-Bold"/>
              </a:rPr>
              <a:t>OUR</a:t>
            </a:r>
          </a:p>
        </p:txBody>
      </p:sp>
      <p:sp>
        <p:nvSpPr>
          <p:cNvPr name="TextBox 8" id="8"/>
          <p:cNvSpPr txBox="true"/>
          <p:nvPr/>
        </p:nvSpPr>
        <p:spPr>
          <a:xfrm rot="0">
            <a:off x="6804095" y="908539"/>
            <a:ext cx="7915557" cy="2686067"/>
          </a:xfrm>
          <a:prstGeom prst="rect">
            <a:avLst/>
          </a:prstGeom>
        </p:spPr>
        <p:txBody>
          <a:bodyPr anchor="t" rtlCol="false" tIns="0" lIns="0" bIns="0" rIns="0">
            <a:spAutoFit/>
          </a:bodyPr>
          <a:lstStyle/>
          <a:p>
            <a:pPr algn="ctr">
              <a:lnSpc>
                <a:spcPts val="18464"/>
              </a:lnSpc>
            </a:pPr>
            <a:r>
              <a:rPr lang="en-US" sz="13188">
                <a:solidFill>
                  <a:srgbClr val="FFFFFF"/>
                </a:solidFill>
                <a:latin typeface="Kitchakan"/>
                <a:ea typeface="Kitchakan"/>
                <a:cs typeface="Kitchakan"/>
                <a:sym typeface="Kitchakan"/>
              </a:rPr>
              <a:t>GOALS</a:t>
            </a:r>
          </a:p>
        </p:txBody>
      </p:sp>
      <p:sp>
        <p:nvSpPr>
          <p:cNvPr name="TextBox 9" id="9"/>
          <p:cNvSpPr txBox="true"/>
          <p:nvPr/>
        </p:nvSpPr>
        <p:spPr>
          <a:xfrm rot="0">
            <a:off x="2771595" y="3566031"/>
            <a:ext cx="12868037" cy="5453253"/>
          </a:xfrm>
          <a:prstGeom prst="rect">
            <a:avLst/>
          </a:prstGeom>
        </p:spPr>
        <p:txBody>
          <a:bodyPr anchor="t" rtlCol="false" tIns="0" lIns="0" bIns="0" rIns="0">
            <a:spAutoFit/>
          </a:bodyPr>
          <a:lstStyle/>
          <a:p>
            <a:pPr algn="l">
              <a:lnSpc>
                <a:spcPts val="3905"/>
              </a:lnSpc>
            </a:pPr>
            <a:r>
              <a:rPr lang="en-US" sz="3099" spc="-74">
                <a:solidFill>
                  <a:srgbClr val="FFFFFF"/>
                </a:solidFill>
                <a:latin typeface="IBM Plex Mono"/>
                <a:ea typeface="IBM Plex Mono"/>
                <a:cs typeface="IBM Plex Mono"/>
                <a:sym typeface="IBM Plex Mono"/>
              </a:rPr>
              <a:t>1. Achieve Market Penetration</a:t>
            </a:r>
          </a:p>
          <a:p>
            <a:pPr algn="l">
              <a:lnSpc>
                <a:spcPts val="3905"/>
              </a:lnSpc>
            </a:pPr>
          </a:p>
          <a:p>
            <a:pPr algn="l">
              <a:lnSpc>
                <a:spcPts val="3905"/>
              </a:lnSpc>
            </a:pPr>
            <a:r>
              <a:rPr lang="en-US" sz="3099" spc="-74">
                <a:solidFill>
                  <a:srgbClr val="FFFFFF"/>
                </a:solidFill>
                <a:latin typeface="IBM Plex Mono"/>
                <a:ea typeface="IBM Plex Mono"/>
                <a:cs typeface="IBM Plex Mono"/>
                <a:sym typeface="IBM Plex Mono"/>
              </a:rPr>
              <a:t>2. Ensure Consistent Quality and Service</a:t>
            </a:r>
          </a:p>
          <a:p>
            <a:pPr algn="l">
              <a:lnSpc>
                <a:spcPts val="3905"/>
              </a:lnSpc>
            </a:pPr>
          </a:p>
          <a:p>
            <a:pPr algn="l">
              <a:lnSpc>
                <a:spcPts val="3905"/>
              </a:lnSpc>
            </a:pPr>
            <a:r>
              <a:rPr lang="en-US" sz="3099" spc="-74">
                <a:solidFill>
                  <a:srgbClr val="FFFFFF"/>
                </a:solidFill>
                <a:latin typeface="IBM Plex Mono"/>
                <a:ea typeface="IBM Plex Mono"/>
                <a:cs typeface="IBM Plex Mono"/>
                <a:sym typeface="IBM Plex Mono"/>
              </a:rPr>
              <a:t>3. Drive Profitability for Franchisees</a:t>
            </a:r>
          </a:p>
          <a:p>
            <a:pPr algn="l">
              <a:lnSpc>
                <a:spcPts val="3905"/>
              </a:lnSpc>
            </a:pPr>
          </a:p>
          <a:p>
            <a:pPr algn="l">
              <a:lnSpc>
                <a:spcPts val="3905"/>
              </a:lnSpc>
            </a:pPr>
            <a:r>
              <a:rPr lang="en-US" sz="3099" spc="-74">
                <a:solidFill>
                  <a:srgbClr val="FFFFFF"/>
                </a:solidFill>
                <a:latin typeface="IBM Plex Mono"/>
                <a:ea typeface="IBM Plex Mono"/>
                <a:cs typeface="IBM Plex Mono"/>
                <a:sym typeface="IBM Plex Mono"/>
              </a:rPr>
              <a:t>4. Foster Brand Loyalty and Customer Satisfaction</a:t>
            </a:r>
          </a:p>
          <a:p>
            <a:pPr algn="l">
              <a:lnSpc>
                <a:spcPts val="3905"/>
              </a:lnSpc>
            </a:pPr>
          </a:p>
          <a:p>
            <a:pPr algn="l">
              <a:lnSpc>
                <a:spcPts val="3905"/>
              </a:lnSpc>
            </a:pPr>
            <a:r>
              <a:rPr lang="en-US" sz="3099" spc="-74">
                <a:solidFill>
                  <a:srgbClr val="FFFFFF"/>
                </a:solidFill>
                <a:latin typeface="IBM Plex Mono"/>
                <a:ea typeface="IBM Plex Mono"/>
                <a:cs typeface="IBM Plex Mono"/>
                <a:sym typeface="IBM Plex Mono"/>
              </a:rPr>
              <a:t>5. Innovate and Adapt to Market Trends</a:t>
            </a:r>
          </a:p>
          <a:p>
            <a:pPr algn="l">
              <a:lnSpc>
                <a:spcPts val="3905"/>
              </a:lnSpc>
            </a:pPr>
          </a:p>
          <a:p>
            <a:pPr algn="l">
              <a:lnSpc>
                <a:spcPts val="3905"/>
              </a:lnSpc>
            </a:pPr>
            <a:r>
              <a:rPr lang="en-US" sz="3099" spc="-74">
                <a:solidFill>
                  <a:srgbClr val="FFFFFF"/>
                </a:solidFill>
                <a:latin typeface="IBM Plex Mono"/>
                <a:ea typeface="IBM Plex Mono"/>
                <a:cs typeface="IBM Plex Mono"/>
                <a:sym typeface="IBM Plex Mono"/>
              </a:rPr>
              <a:t>6. Strengthen Brand Identity and Market Position</a:t>
            </a:r>
          </a:p>
        </p:txBody>
      </p:sp>
      <p:sp>
        <p:nvSpPr>
          <p:cNvPr name="Freeform 10" id="10"/>
          <p:cNvSpPr/>
          <p:nvPr/>
        </p:nvSpPr>
        <p:spPr>
          <a:xfrm flipH="false" flipV="false" rot="5400000">
            <a:off x="-726013" y="7031037"/>
            <a:ext cx="882806" cy="4454526"/>
          </a:xfrm>
          <a:custGeom>
            <a:avLst/>
            <a:gdLst/>
            <a:ahLst/>
            <a:cxnLst/>
            <a:rect r="r" b="b" t="t" l="l"/>
            <a:pathLst>
              <a:path h="4454526" w="882806">
                <a:moveTo>
                  <a:pt x="0" y="0"/>
                </a:moveTo>
                <a:lnTo>
                  <a:pt x="882806" y="0"/>
                </a:lnTo>
                <a:lnTo>
                  <a:pt x="882806" y="4454526"/>
                </a:lnTo>
                <a:lnTo>
                  <a:pt x="0" y="4454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17546990" y="367209"/>
            <a:ext cx="882806" cy="4454526"/>
          </a:xfrm>
          <a:custGeom>
            <a:avLst/>
            <a:gdLst/>
            <a:ahLst/>
            <a:cxnLst/>
            <a:rect r="r" b="b" t="t" l="l"/>
            <a:pathLst>
              <a:path h="4454526" w="882806">
                <a:moveTo>
                  <a:pt x="0" y="0"/>
                </a:moveTo>
                <a:lnTo>
                  <a:pt x="882806" y="0"/>
                </a:lnTo>
                <a:lnTo>
                  <a:pt x="882806" y="4454526"/>
                </a:lnTo>
                <a:lnTo>
                  <a:pt x="0" y="4454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329822">
            <a:off x="-849991" y="2050658"/>
            <a:ext cx="2105892" cy="3619501"/>
          </a:xfrm>
          <a:custGeom>
            <a:avLst/>
            <a:gdLst/>
            <a:ahLst/>
            <a:cxnLst/>
            <a:rect r="r" b="b" t="t" l="l"/>
            <a:pathLst>
              <a:path h="3619501" w="2105892">
                <a:moveTo>
                  <a:pt x="0" y="0"/>
                </a:moveTo>
                <a:lnTo>
                  <a:pt x="2105892" y="0"/>
                </a:lnTo>
                <a:lnTo>
                  <a:pt x="2105892" y="3619501"/>
                </a:lnTo>
                <a:lnTo>
                  <a:pt x="0" y="36195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9524731">
            <a:off x="17235054" y="4529847"/>
            <a:ext cx="2105892" cy="3619501"/>
          </a:xfrm>
          <a:custGeom>
            <a:avLst/>
            <a:gdLst/>
            <a:ahLst/>
            <a:cxnLst/>
            <a:rect r="r" b="b" t="t" l="l"/>
            <a:pathLst>
              <a:path h="3619501" w="2105892">
                <a:moveTo>
                  <a:pt x="0" y="0"/>
                </a:moveTo>
                <a:lnTo>
                  <a:pt x="2105892" y="0"/>
                </a:lnTo>
                <a:lnTo>
                  <a:pt x="2105892" y="3619501"/>
                </a:lnTo>
                <a:lnTo>
                  <a:pt x="0" y="36195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med">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8390B"/>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6" id="6"/>
          <p:cNvSpPr txBox="true"/>
          <p:nvPr/>
        </p:nvSpPr>
        <p:spPr>
          <a:xfrm rot="0">
            <a:off x="5426119" y="-349762"/>
            <a:ext cx="8085911" cy="2256616"/>
          </a:xfrm>
          <a:prstGeom prst="rect">
            <a:avLst/>
          </a:prstGeom>
        </p:spPr>
        <p:txBody>
          <a:bodyPr anchor="t" rtlCol="false" tIns="0" lIns="0" bIns="0" rIns="0">
            <a:spAutoFit/>
          </a:bodyPr>
          <a:lstStyle/>
          <a:p>
            <a:pPr algn="l">
              <a:lnSpc>
                <a:spcPts val="15578"/>
              </a:lnSpc>
            </a:pPr>
            <a:r>
              <a:rPr lang="en-US" sz="11127">
                <a:solidFill>
                  <a:srgbClr val="FFFFFF"/>
                </a:solidFill>
                <a:latin typeface="Kitchakan Ultra-Bold"/>
                <a:ea typeface="Kitchakan Ultra-Bold"/>
                <a:cs typeface="Kitchakan Ultra-Bold"/>
                <a:sym typeface="Kitchakan Ultra-Bold"/>
              </a:rPr>
              <a:t>OUR STRENGTHS</a:t>
            </a:r>
          </a:p>
        </p:txBody>
      </p:sp>
      <p:sp>
        <p:nvSpPr>
          <p:cNvPr name="Freeform 7" id="7"/>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043509" y="7989988"/>
            <a:ext cx="7731541" cy="4594024"/>
          </a:xfrm>
          <a:custGeom>
            <a:avLst/>
            <a:gdLst/>
            <a:ahLst/>
            <a:cxnLst/>
            <a:rect r="r" b="b" t="t" l="l"/>
            <a:pathLst>
              <a:path h="4594024" w="7731541">
                <a:moveTo>
                  <a:pt x="0" y="0"/>
                </a:moveTo>
                <a:lnTo>
                  <a:pt x="7731540" y="0"/>
                </a:lnTo>
                <a:lnTo>
                  <a:pt x="7731540" y="4594024"/>
                </a:lnTo>
                <a:lnTo>
                  <a:pt x="0" y="4594024"/>
                </a:lnTo>
                <a:lnTo>
                  <a:pt x="0" y="0"/>
                </a:lnTo>
                <a:close/>
              </a:path>
            </a:pathLst>
          </a:custGeom>
          <a:blipFill>
            <a:blip r:embed="rId8"/>
            <a:stretch>
              <a:fillRect l="0" t="0" r="0" b="0"/>
            </a:stretch>
          </a:blipFill>
        </p:spPr>
      </p:sp>
      <p:sp>
        <p:nvSpPr>
          <p:cNvPr name="TextBox 9" id="9"/>
          <p:cNvSpPr txBox="true"/>
          <p:nvPr/>
        </p:nvSpPr>
        <p:spPr>
          <a:xfrm rot="0">
            <a:off x="1028700" y="2248270"/>
            <a:ext cx="17854721" cy="6507099"/>
          </a:xfrm>
          <a:prstGeom prst="rect">
            <a:avLst/>
          </a:prstGeom>
        </p:spPr>
        <p:txBody>
          <a:bodyPr anchor="t" rtlCol="false" tIns="0" lIns="0" bIns="0" rIns="0">
            <a:spAutoFit/>
          </a:bodyPr>
          <a:lstStyle/>
          <a:p>
            <a:pPr algn="just">
              <a:lnSpc>
                <a:spcPts val="2898"/>
              </a:lnSpc>
            </a:pPr>
            <a:r>
              <a:rPr lang="en-US" sz="2300" spc="-55">
                <a:solidFill>
                  <a:srgbClr val="FFFFFF"/>
                </a:solidFill>
                <a:latin typeface="IBM Plex Mono"/>
                <a:ea typeface="IBM Plex Mono"/>
                <a:cs typeface="IBM Plex Mono"/>
                <a:sym typeface="IBM Plex Mono"/>
              </a:rPr>
              <a:t>Strong Brand Identity:</a:t>
            </a:r>
          </a:p>
          <a:p>
            <a:pPr algn="just">
              <a:lnSpc>
                <a:spcPts val="2898"/>
              </a:lnSpc>
            </a:pPr>
          </a:p>
          <a:p>
            <a:pPr algn="just" marL="496574" indent="-248287" lvl="1">
              <a:lnSpc>
                <a:spcPts val="2898"/>
              </a:lnSpc>
              <a:buFont typeface="Arial"/>
              <a:buChar char="•"/>
            </a:pPr>
            <a:r>
              <a:rPr lang="en-US" sz="2300" spc="-55">
                <a:solidFill>
                  <a:srgbClr val="FFFFFF"/>
                </a:solidFill>
                <a:latin typeface="IBM Plex Mono"/>
                <a:ea typeface="IBM Plex Mono"/>
                <a:cs typeface="IBM Plex Mono"/>
                <a:sym typeface="IBM Plex Mono"/>
              </a:rPr>
              <a:t>Established reputation for quality and consistency in the fast food sector.</a:t>
            </a:r>
          </a:p>
          <a:p>
            <a:pPr algn="just" marL="496574" indent="-248287" lvl="1">
              <a:lnSpc>
                <a:spcPts val="2898"/>
              </a:lnSpc>
              <a:buFont typeface="Arial"/>
              <a:buChar char="•"/>
            </a:pPr>
            <a:r>
              <a:rPr lang="en-US" sz="2300" spc="-55">
                <a:solidFill>
                  <a:srgbClr val="FFFFFF"/>
                </a:solidFill>
                <a:latin typeface="IBM Plex Mono"/>
                <a:ea typeface="IBM Plex Mono"/>
                <a:cs typeface="IBM Plex Mono"/>
                <a:sym typeface="IBM Plex Mono"/>
              </a:rPr>
              <a:t>Recognizable brand that appeals to a wide audience.</a:t>
            </a:r>
          </a:p>
          <a:p>
            <a:pPr algn="just">
              <a:lnSpc>
                <a:spcPts val="2898"/>
              </a:lnSpc>
            </a:pPr>
          </a:p>
          <a:p>
            <a:pPr algn="just">
              <a:lnSpc>
                <a:spcPts val="2898"/>
              </a:lnSpc>
            </a:pPr>
            <a:r>
              <a:rPr lang="en-US" sz="2300" spc="-55">
                <a:solidFill>
                  <a:srgbClr val="FFFFFF"/>
                </a:solidFill>
                <a:latin typeface="IBM Plex Mono"/>
                <a:ea typeface="IBM Plex Mono"/>
                <a:cs typeface="IBM Plex Mono"/>
                <a:sym typeface="IBM Plex Mono"/>
              </a:rPr>
              <a:t>Diverse Menu Offerings:</a:t>
            </a:r>
          </a:p>
          <a:p>
            <a:pPr algn="just" marL="496574" indent="-248287" lvl="1">
              <a:lnSpc>
                <a:spcPts val="2898"/>
              </a:lnSpc>
              <a:buFont typeface="Arial"/>
              <a:buChar char="•"/>
            </a:pPr>
            <a:r>
              <a:rPr lang="en-US" sz="2300" spc="-55">
                <a:solidFill>
                  <a:srgbClr val="FFFFFF"/>
                </a:solidFill>
                <a:latin typeface="IBM Plex Mono"/>
                <a:ea typeface="IBM Plex Mono"/>
                <a:cs typeface="IBM Plex Mono"/>
                <a:sym typeface="IBM Plex Mono"/>
              </a:rPr>
              <a:t>A varied menu that includes popular items like pizzas, burgers, and fried chicken.</a:t>
            </a:r>
          </a:p>
          <a:p>
            <a:pPr algn="just" marL="496574" indent="-248287" lvl="1">
              <a:lnSpc>
                <a:spcPts val="2898"/>
              </a:lnSpc>
              <a:buFont typeface="Arial"/>
              <a:buChar char="•"/>
            </a:pPr>
            <a:r>
              <a:rPr lang="en-US" sz="2300" spc="-55">
                <a:solidFill>
                  <a:srgbClr val="FFFFFF"/>
                </a:solidFill>
                <a:latin typeface="IBM Plex Mono"/>
                <a:ea typeface="IBM Plex Mono"/>
                <a:cs typeface="IBM Plex Mono"/>
                <a:sym typeface="IBM Plex Mono"/>
              </a:rPr>
              <a:t>Ability to cater to different tastes and preferences, attracting a broad customer base.</a:t>
            </a:r>
          </a:p>
          <a:p>
            <a:pPr algn="just">
              <a:lnSpc>
                <a:spcPts val="2898"/>
              </a:lnSpc>
            </a:pPr>
          </a:p>
          <a:p>
            <a:pPr algn="just">
              <a:lnSpc>
                <a:spcPts val="2898"/>
              </a:lnSpc>
            </a:pPr>
            <a:r>
              <a:rPr lang="en-US" sz="2300" spc="-55">
                <a:solidFill>
                  <a:srgbClr val="FFFFFF"/>
                </a:solidFill>
                <a:latin typeface="IBM Plex Mono"/>
                <a:ea typeface="IBM Plex Mono"/>
                <a:cs typeface="IBM Plex Mono"/>
                <a:sym typeface="IBM Plex Mono"/>
              </a:rPr>
              <a:t>Operational Efficiency:</a:t>
            </a:r>
          </a:p>
          <a:p>
            <a:pPr algn="just" marL="496574" indent="-248287" lvl="1">
              <a:lnSpc>
                <a:spcPts val="2898"/>
              </a:lnSpc>
              <a:buFont typeface="Arial"/>
              <a:buChar char="•"/>
            </a:pPr>
            <a:r>
              <a:rPr lang="en-US" sz="2300" spc="-55">
                <a:solidFill>
                  <a:srgbClr val="FFFFFF"/>
                </a:solidFill>
                <a:latin typeface="IBM Plex Mono"/>
                <a:ea typeface="IBM Plex Mono"/>
                <a:cs typeface="IBM Plex Mono"/>
                <a:sym typeface="IBM Plex Mono"/>
              </a:rPr>
              <a:t>Well-developed systems for food preparation and service.</a:t>
            </a:r>
          </a:p>
          <a:p>
            <a:pPr algn="just" marL="496574" indent="-248287" lvl="1">
              <a:lnSpc>
                <a:spcPts val="2898"/>
              </a:lnSpc>
              <a:buFont typeface="Arial"/>
              <a:buChar char="•"/>
            </a:pPr>
            <a:r>
              <a:rPr lang="en-US" sz="2300" spc="-55">
                <a:solidFill>
                  <a:srgbClr val="FFFFFF"/>
                </a:solidFill>
                <a:latin typeface="IBM Plex Mono"/>
                <a:ea typeface="IBM Plex Mono"/>
                <a:cs typeface="IBM Plex Mono"/>
                <a:sym typeface="IBM Plex Mono"/>
              </a:rPr>
              <a:t>Streamlined processes that enhance customer experience and reduce wait times.</a:t>
            </a:r>
          </a:p>
          <a:p>
            <a:pPr algn="just">
              <a:lnSpc>
                <a:spcPts val="2898"/>
              </a:lnSpc>
            </a:pPr>
          </a:p>
          <a:p>
            <a:pPr algn="just">
              <a:lnSpc>
                <a:spcPts val="2898"/>
              </a:lnSpc>
            </a:pPr>
            <a:r>
              <a:rPr lang="en-US" sz="2300" spc="-55">
                <a:solidFill>
                  <a:srgbClr val="FFFFFF"/>
                </a:solidFill>
                <a:latin typeface="IBM Plex Mono"/>
                <a:ea typeface="IBM Plex Mono"/>
                <a:cs typeface="IBM Plex Mono"/>
                <a:sym typeface="IBM Plex Mono"/>
              </a:rPr>
              <a:t>Marketing and Promotional Strengths:</a:t>
            </a:r>
          </a:p>
          <a:p>
            <a:pPr algn="just" marL="496574" indent="-248287" lvl="1">
              <a:lnSpc>
                <a:spcPts val="2898"/>
              </a:lnSpc>
              <a:buFont typeface="Arial"/>
              <a:buChar char="•"/>
            </a:pPr>
            <a:r>
              <a:rPr lang="en-US" sz="2300" spc="-55">
                <a:solidFill>
                  <a:srgbClr val="FFFFFF"/>
                </a:solidFill>
                <a:latin typeface="IBM Plex Mono"/>
                <a:ea typeface="IBM Plex Mono"/>
                <a:cs typeface="IBM Plex Mono"/>
                <a:sym typeface="IBM Plex Mono"/>
              </a:rPr>
              <a:t>Effective marketing strategies and promotional campaigns that drive brand awareness.</a:t>
            </a:r>
          </a:p>
          <a:p>
            <a:pPr algn="just" marL="496574" indent="-248287" lvl="1">
              <a:lnSpc>
                <a:spcPts val="2898"/>
              </a:lnSpc>
              <a:buFont typeface="Arial"/>
              <a:buChar char="•"/>
            </a:pPr>
            <a:r>
              <a:rPr lang="en-US" sz="2300" spc="-55">
                <a:solidFill>
                  <a:srgbClr val="FFFFFF"/>
                </a:solidFill>
                <a:latin typeface="IBM Plex Mono"/>
                <a:ea typeface="IBM Plex Mono"/>
                <a:cs typeface="IBM Plex Mono"/>
                <a:sym typeface="IBM Plex Mono"/>
              </a:rPr>
              <a:t>Strong digital presence and engagement through social media and online ordering platforms.</a:t>
            </a:r>
          </a:p>
          <a:p>
            <a:pPr algn="just">
              <a:lnSpc>
                <a:spcPts val="2898"/>
              </a:lnSpc>
            </a:pPr>
          </a:p>
          <a:p>
            <a:pPr algn="just">
              <a:lnSpc>
                <a:spcPts val="2898"/>
              </a:lnSpc>
            </a:pPr>
          </a:p>
        </p:txBody>
      </p:sp>
      <p:sp>
        <p:nvSpPr>
          <p:cNvPr name="Freeform 10" id="10"/>
          <p:cNvSpPr/>
          <p:nvPr/>
        </p:nvSpPr>
        <p:spPr>
          <a:xfrm flipH="false" flipV="false" rot="0">
            <a:off x="17396181" y="1808722"/>
            <a:ext cx="891819" cy="4500004"/>
          </a:xfrm>
          <a:custGeom>
            <a:avLst/>
            <a:gdLst/>
            <a:ahLst/>
            <a:cxnLst/>
            <a:rect r="r" b="b" t="t" l="l"/>
            <a:pathLst>
              <a:path h="4500004" w="891819">
                <a:moveTo>
                  <a:pt x="0" y="0"/>
                </a:moveTo>
                <a:lnTo>
                  <a:pt x="891819" y="0"/>
                </a:lnTo>
                <a:lnTo>
                  <a:pt x="891819" y="4500003"/>
                </a:lnTo>
                <a:lnTo>
                  <a:pt x="0" y="45000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med">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2A42"/>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5613"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8406834">
            <a:off x="14756218" y="-1468822"/>
            <a:ext cx="2992204" cy="5142850"/>
          </a:xfrm>
          <a:custGeom>
            <a:avLst/>
            <a:gdLst/>
            <a:ahLst/>
            <a:cxnLst/>
            <a:rect r="r" b="b" t="t" l="l"/>
            <a:pathLst>
              <a:path h="5142850" w="2992204">
                <a:moveTo>
                  <a:pt x="0" y="0"/>
                </a:moveTo>
                <a:lnTo>
                  <a:pt x="2992204" y="0"/>
                </a:lnTo>
                <a:lnTo>
                  <a:pt x="2992204" y="5142850"/>
                </a:lnTo>
                <a:lnTo>
                  <a:pt x="0" y="51428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096759" y="7266984"/>
            <a:ext cx="4250918" cy="5734797"/>
          </a:xfrm>
          <a:custGeom>
            <a:avLst/>
            <a:gdLst/>
            <a:ahLst/>
            <a:cxnLst/>
            <a:rect r="r" b="b" t="t" l="l"/>
            <a:pathLst>
              <a:path h="5734797" w="4250918">
                <a:moveTo>
                  <a:pt x="4250918" y="0"/>
                </a:moveTo>
                <a:lnTo>
                  <a:pt x="0" y="0"/>
                </a:lnTo>
                <a:lnTo>
                  <a:pt x="0" y="5734797"/>
                </a:lnTo>
                <a:lnTo>
                  <a:pt x="4250918" y="5734797"/>
                </a:lnTo>
                <a:lnTo>
                  <a:pt x="4250918" y="0"/>
                </a:lnTo>
                <a:close/>
              </a:path>
            </a:pathLst>
          </a:custGeom>
          <a:blipFill>
            <a:blip r:embed="rId10"/>
            <a:stretch>
              <a:fillRect l="0" t="0" r="0" b="0"/>
            </a:stretch>
          </a:blipFill>
        </p:spPr>
      </p:sp>
      <p:sp>
        <p:nvSpPr>
          <p:cNvPr name="TextBox 8" id="8"/>
          <p:cNvSpPr txBox="true"/>
          <p:nvPr/>
        </p:nvSpPr>
        <p:spPr>
          <a:xfrm rot="0">
            <a:off x="6164948" y="-259866"/>
            <a:ext cx="10264193" cy="2441933"/>
          </a:xfrm>
          <a:prstGeom prst="rect">
            <a:avLst/>
          </a:prstGeom>
        </p:spPr>
        <p:txBody>
          <a:bodyPr anchor="t" rtlCol="false" tIns="0" lIns="0" bIns="0" rIns="0">
            <a:spAutoFit/>
          </a:bodyPr>
          <a:lstStyle/>
          <a:p>
            <a:pPr algn="l">
              <a:lnSpc>
                <a:spcPts val="16785"/>
              </a:lnSpc>
            </a:pPr>
            <a:r>
              <a:rPr lang="en-US" sz="11989">
                <a:solidFill>
                  <a:srgbClr val="FFFFFF"/>
                </a:solidFill>
                <a:latin typeface="Kitchakan Ultra-Bold"/>
                <a:ea typeface="Kitchakan Ultra-Bold"/>
                <a:cs typeface="Kitchakan Ultra-Bold"/>
                <a:sym typeface="Kitchakan Ultra-Bold"/>
              </a:rPr>
              <a:t>CHALLENGES</a:t>
            </a:r>
          </a:p>
        </p:txBody>
      </p:sp>
      <p:sp>
        <p:nvSpPr>
          <p:cNvPr name="TextBox 9" id="9"/>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TextBox 10" id="10"/>
          <p:cNvSpPr txBox="true"/>
          <p:nvPr/>
        </p:nvSpPr>
        <p:spPr>
          <a:xfrm rot="0">
            <a:off x="2892934" y="2832358"/>
            <a:ext cx="12625358" cy="4905340"/>
          </a:xfrm>
          <a:prstGeom prst="rect">
            <a:avLst/>
          </a:prstGeom>
        </p:spPr>
        <p:txBody>
          <a:bodyPr anchor="t" rtlCol="false" tIns="0" lIns="0" bIns="0" rIns="0">
            <a:spAutoFit/>
          </a:bodyPr>
          <a:lstStyle/>
          <a:p>
            <a:pPr algn="just">
              <a:lnSpc>
                <a:spcPts val="4370"/>
              </a:lnSpc>
            </a:pPr>
            <a:r>
              <a:rPr lang="en-US" sz="3468" spc="-83">
                <a:solidFill>
                  <a:srgbClr val="FFFFFF"/>
                </a:solidFill>
                <a:latin typeface="IBM Plex Mono"/>
                <a:ea typeface="IBM Plex Mono"/>
                <a:cs typeface="IBM Plex Mono"/>
                <a:sym typeface="IBM Plex Mono"/>
              </a:rPr>
              <a:t>Cha</a:t>
            </a:r>
            <a:r>
              <a:rPr lang="en-US" sz="3468" spc="-83">
                <a:solidFill>
                  <a:srgbClr val="FFFFFF"/>
                </a:solidFill>
                <a:latin typeface="IBM Plex Mono"/>
                <a:ea typeface="IBM Plex Mono"/>
                <a:cs typeface="IBM Plex Mono"/>
                <a:sym typeface="IBM Plex Mono"/>
              </a:rPr>
              <a:t>nging Consumer Preferences:</a:t>
            </a:r>
          </a:p>
          <a:p>
            <a:pPr algn="just">
              <a:lnSpc>
                <a:spcPts val="4370"/>
              </a:lnSpc>
            </a:pPr>
          </a:p>
          <a:p>
            <a:pPr algn="just" marL="748884" indent="-374442" lvl="1">
              <a:lnSpc>
                <a:spcPts val="4370"/>
              </a:lnSpc>
              <a:buFont typeface="Arial"/>
              <a:buChar char="•"/>
            </a:pPr>
            <a:r>
              <a:rPr lang="en-US" sz="3468" spc="-83">
                <a:solidFill>
                  <a:srgbClr val="FFFFFF"/>
                </a:solidFill>
                <a:latin typeface="IBM Plex Mono"/>
                <a:ea typeface="IBM Plex Mono"/>
                <a:cs typeface="IBM Plex Mono"/>
                <a:sym typeface="IBM Plex Mono"/>
              </a:rPr>
              <a:t>Evolving tastes and dietary preferences may shift away from traditional fast food offerings.</a:t>
            </a:r>
          </a:p>
          <a:p>
            <a:pPr algn="just" marL="748884" indent="-374442" lvl="1">
              <a:lnSpc>
                <a:spcPts val="4370"/>
              </a:lnSpc>
              <a:buFont typeface="Arial"/>
              <a:buChar char="•"/>
            </a:pPr>
            <a:r>
              <a:rPr lang="en-US" sz="3468" spc="-83">
                <a:solidFill>
                  <a:srgbClr val="FFFFFF"/>
                </a:solidFill>
                <a:latin typeface="IBM Plex Mono"/>
                <a:ea typeface="IBM Plex Mono"/>
                <a:cs typeface="IBM Plex Mono"/>
                <a:sym typeface="IBM Plex Mono"/>
              </a:rPr>
              <a:t>Need to continuously adapt the menu and marketing strategies to meet changing consumer demands.</a:t>
            </a:r>
          </a:p>
          <a:p>
            <a:pPr algn="just">
              <a:lnSpc>
                <a:spcPts val="4370"/>
              </a:lnSpc>
            </a:pPr>
          </a:p>
        </p:txBody>
      </p:sp>
    </p:spTree>
  </p:cSld>
  <p:clrMapOvr>
    <a:masterClrMapping/>
  </p:clrMapOvr>
  <p:transition spd="med">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98206"/>
        </a:solidFill>
      </p:bgPr>
    </p:bg>
    <p:spTree>
      <p:nvGrpSpPr>
        <p:cNvPr id="1" name=""/>
        <p:cNvGrpSpPr/>
        <p:nvPr/>
      </p:nvGrpSpPr>
      <p:grpSpPr>
        <a:xfrm>
          <a:off x="0" y="0"/>
          <a:ext cx="0" cy="0"/>
          <a:chOff x="0" y="0"/>
          <a:chExt cx="0" cy="0"/>
        </a:xfrm>
      </p:grpSpPr>
      <p:sp>
        <p:nvSpPr>
          <p:cNvPr name="Freeform 2" id="2"/>
          <p:cNvSpPr/>
          <p:nvPr/>
        </p:nvSpPr>
        <p:spPr>
          <a:xfrm flipH="false" flipV="false" rot="0">
            <a:off x="-1297503" y="0"/>
            <a:ext cx="10589106" cy="10589106"/>
          </a:xfrm>
          <a:custGeom>
            <a:avLst/>
            <a:gdLst/>
            <a:ahLst/>
            <a:cxnLst/>
            <a:rect r="r" b="b" t="t" l="l"/>
            <a:pathLst>
              <a:path h="10589106" w="10589106">
                <a:moveTo>
                  <a:pt x="0" y="0"/>
                </a:moveTo>
                <a:lnTo>
                  <a:pt x="10589106" y="0"/>
                </a:lnTo>
                <a:lnTo>
                  <a:pt x="10589106"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72288" y="0"/>
            <a:ext cx="10379890" cy="10589106"/>
          </a:xfrm>
          <a:custGeom>
            <a:avLst/>
            <a:gdLst/>
            <a:ahLst/>
            <a:cxnLst/>
            <a:rect r="r" b="b" t="t" l="l"/>
            <a:pathLst>
              <a:path h="10589106" w="10379890">
                <a:moveTo>
                  <a:pt x="0" y="0"/>
                </a:moveTo>
                <a:lnTo>
                  <a:pt x="10379890" y="0"/>
                </a:lnTo>
                <a:lnTo>
                  <a:pt x="10379890" y="10589106"/>
                </a:lnTo>
                <a:lnTo>
                  <a:pt x="0" y="10589106"/>
                </a:lnTo>
                <a:lnTo>
                  <a:pt x="0" y="0"/>
                </a:lnTo>
                <a:close/>
              </a:path>
            </a:pathLst>
          </a:custGeom>
          <a:blipFill>
            <a:blip r:embed="rId2">
              <a:alphaModFix amt="7999"/>
              <a:extLst>
                <a:ext uri="{96DAC541-7B7A-43D3-8B79-37D633B846F1}">
                  <asvg:svgBlip xmlns:asvg="http://schemas.microsoft.com/office/drawing/2016/SVG/main" r:embed="rId3"/>
                </a:ext>
              </a:extLst>
            </a:blip>
            <a:stretch>
              <a:fillRect l="-2015" t="0" r="0" b="0"/>
            </a:stretch>
          </a:blipFill>
        </p:spPr>
      </p:sp>
      <p:sp>
        <p:nvSpPr>
          <p:cNvPr name="Freeform 4" id="4"/>
          <p:cNvSpPr/>
          <p:nvPr/>
        </p:nvSpPr>
        <p:spPr>
          <a:xfrm flipH="false" flipV="false" rot="0">
            <a:off x="1028700" y="641227"/>
            <a:ext cx="513267" cy="461376"/>
          </a:xfrm>
          <a:custGeom>
            <a:avLst/>
            <a:gdLst/>
            <a:ahLst/>
            <a:cxnLst/>
            <a:rect r="r" b="b" t="t" l="l"/>
            <a:pathLst>
              <a:path h="461376" w="513267">
                <a:moveTo>
                  <a:pt x="0" y="0"/>
                </a:moveTo>
                <a:lnTo>
                  <a:pt x="513267" y="0"/>
                </a:lnTo>
                <a:lnTo>
                  <a:pt x="513267" y="461376"/>
                </a:lnTo>
                <a:lnTo>
                  <a:pt x="0" y="46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38323" y="8252437"/>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91733" y="684082"/>
            <a:ext cx="3347111" cy="380214"/>
          </a:xfrm>
          <a:prstGeom prst="rect">
            <a:avLst/>
          </a:prstGeom>
        </p:spPr>
        <p:txBody>
          <a:bodyPr anchor="t" rtlCol="false" tIns="0" lIns="0" bIns="0" rIns="0">
            <a:spAutoFit/>
          </a:bodyPr>
          <a:lstStyle/>
          <a:p>
            <a:pPr algn="l">
              <a:lnSpc>
                <a:spcPts val="3193"/>
              </a:lnSpc>
            </a:pPr>
            <a:r>
              <a:rPr lang="en-US" sz="2280">
                <a:solidFill>
                  <a:srgbClr val="FFFFFF"/>
                </a:solidFill>
                <a:latin typeface="IBM Plex Mono Bold"/>
                <a:ea typeface="IBM Plex Mono Bold"/>
                <a:cs typeface="IBM Plex Mono Bold"/>
                <a:sym typeface="IBM Plex Mono Bold"/>
              </a:rPr>
              <a:t>ABC FAST FOOD</a:t>
            </a:r>
          </a:p>
        </p:txBody>
      </p:sp>
      <p:sp>
        <p:nvSpPr>
          <p:cNvPr name="Freeform 7" id="7"/>
          <p:cNvSpPr/>
          <p:nvPr/>
        </p:nvSpPr>
        <p:spPr>
          <a:xfrm flipH="false" flipV="false" rot="8406834">
            <a:off x="14756218" y="-1468822"/>
            <a:ext cx="2992204" cy="5142850"/>
          </a:xfrm>
          <a:custGeom>
            <a:avLst/>
            <a:gdLst/>
            <a:ahLst/>
            <a:cxnLst/>
            <a:rect r="r" b="b" t="t" l="l"/>
            <a:pathLst>
              <a:path h="5142850" w="2992204">
                <a:moveTo>
                  <a:pt x="0" y="0"/>
                </a:moveTo>
                <a:lnTo>
                  <a:pt x="2992204" y="0"/>
                </a:lnTo>
                <a:lnTo>
                  <a:pt x="2992204" y="5142850"/>
                </a:lnTo>
                <a:lnTo>
                  <a:pt x="0" y="51428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895254" y="-59002"/>
            <a:ext cx="9566979" cy="2222921"/>
          </a:xfrm>
          <a:prstGeom prst="rect">
            <a:avLst/>
          </a:prstGeom>
        </p:spPr>
        <p:txBody>
          <a:bodyPr anchor="t" rtlCol="false" tIns="0" lIns="0" bIns="0" rIns="0">
            <a:spAutoFit/>
          </a:bodyPr>
          <a:lstStyle/>
          <a:p>
            <a:pPr algn="l">
              <a:lnSpc>
                <a:spcPts val="15197"/>
              </a:lnSpc>
            </a:pPr>
            <a:r>
              <a:rPr lang="en-US" sz="10855">
                <a:solidFill>
                  <a:srgbClr val="FFFFFF"/>
                </a:solidFill>
                <a:latin typeface="Kitchakan Ultra-Bold"/>
                <a:ea typeface="Kitchakan Ultra-Bold"/>
                <a:cs typeface="Kitchakan Ultra-Bold"/>
                <a:sym typeface="Kitchakan Ultra-Bold"/>
              </a:rPr>
              <a:t>OPPORTUNITIES</a:t>
            </a:r>
          </a:p>
        </p:txBody>
      </p:sp>
      <p:sp>
        <p:nvSpPr>
          <p:cNvPr name="Freeform 9" id="9"/>
          <p:cNvSpPr/>
          <p:nvPr/>
        </p:nvSpPr>
        <p:spPr>
          <a:xfrm flipH="false" flipV="false" rot="5400000">
            <a:off x="-110019" y="6969509"/>
            <a:ext cx="882806" cy="4454526"/>
          </a:xfrm>
          <a:custGeom>
            <a:avLst/>
            <a:gdLst/>
            <a:ahLst/>
            <a:cxnLst/>
            <a:rect r="r" b="b" t="t" l="l"/>
            <a:pathLst>
              <a:path h="4454526" w="882806">
                <a:moveTo>
                  <a:pt x="0" y="0"/>
                </a:moveTo>
                <a:lnTo>
                  <a:pt x="882806" y="0"/>
                </a:lnTo>
                <a:lnTo>
                  <a:pt x="882806" y="4454525"/>
                </a:lnTo>
                <a:lnTo>
                  <a:pt x="0" y="44545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920062" y="2314633"/>
            <a:ext cx="14743083" cy="5940791"/>
          </a:xfrm>
          <a:prstGeom prst="rect">
            <a:avLst/>
          </a:prstGeom>
        </p:spPr>
        <p:txBody>
          <a:bodyPr anchor="t" rtlCol="false" tIns="0" lIns="0" bIns="0" rIns="0">
            <a:spAutoFit/>
          </a:bodyPr>
          <a:lstStyle/>
          <a:p>
            <a:pPr algn="just">
              <a:lnSpc>
                <a:spcPts val="3614"/>
              </a:lnSpc>
            </a:pPr>
            <a:r>
              <a:rPr lang="en-US" sz="2868" spc="-68">
                <a:solidFill>
                  <a:srgbClr val="FFFFFF"/>
                </a:solidFill>
                <a:latin typeface="IBM Plex Mono"/>
                <a:ea typeface="IBM Plex Mono"/>
                <a:cs typeface="IBM Plex Mono"/>
                <a:sym typeface="IBM Plex Mono"/>
              </a:rPr>
              <a:t>Mark</a:t>
            </a:r>
            <a:r>
              <a:rPr lang="en-US" sz="2868" spc="-68">
                <a:solidFill>
                  <a:srgbClr val="FFFFFF"/>
                </a:solidFill>
                <a:latin typeface="IBM Plex Mono"/>
                <a:ea typeface="IBM Plex Mono"/>
                <a:cs typeface="IBM Plex Mono"/>
                <a:sym typeface="IBM Plex Mono"/>
              </a:rPr>
              <a:t>et Expansion:</a:t>
            </a:r>
          </a:p>
          <a:p>
            <a:pPr algn="just" marL="619347" indent="-309673" lvl="1">
              <a:lnSpc>
                <a:spcPts val="3614"/>
              </a:lnSpc>
              <a:buFont typeface="Arial"/>
              <a:buChar char="•"/>
            </a:pPr>
            <a:r>
              <a:rPr lang="en-US" sz="2868" spc="-68">
                <a:solidFill>
                  <a:srgbClr val="FFFFFF"/>
                </a:solidFill>
                <a:latin typeface="IBM Plex Mono"/>
                <a:ea typeface="IBM Plex Mono"/>
                <a:cs typeface="IBM Plex Mono"/>
                <a:sym typeface="IBM Plex Mono"/>
              </a:rPr>
              <a:t>Growing urbanization and increasing disposable incomes create opportunities for opening new outlets, especially in Tier 2 and Tier 3 cities.</a:t>
            </a:r>
          </a:p>
          <a:p>
            <a:pPr algn="just" marL="619347" indent="-309673" lvl="1">
              <a:lnSpc>
                <a:spcPts val="3614"/>
              </a:lnSpc>
              <a:buFont typeface="Arial"/>
              <a:buChar char="•"/>
            </a:pPr>
            <a:r>
              <a:rPr lang="en-US" sz="2868" spc="-68">
                <a:solidFill>
                  <a:srgbClr val="FFFFFF"/>
                </a:solidFill>
                <a:latin typeface="IBM Plex Mono"/>
                <a:ea typeface="IBM Plex Mono"/>
                <a:cs typeface="IBM Plex Mono"/>
                <a:sym typeface="IBM Plex Mono"/>
              </a:rPr>
              <a:t>Expansion into underserved areas with high growth potential.</a:t>
            </a:r>
          </a:p>
          <a:p>
            <a:pPr algn="just">
              <a:lnSpc>
                <a:spcPts val="3614"/>
              </a:lnSpc>
            </a:pPr>
          </a:p>
          <a:p>
            <a:pPr algn="just">
              <a:lnSpc>
                <a:spcPts val="3614"/>
              </a:lnSpc>
            </a:pPr>
            <a:r>
              <a:rPr lang="en-US" sz="2868" spc="-68">
                <a:solidFill>
                  <a:srgbClr val="FFFFFF"/>
                </a:solidFill>
                <a:latin typeface="IBM Plex Mono"/>
                <a:ea typeface="IBM Plex Mono"/>
                <a:cs typeface="IBM Plex Mono"/>
                <a:sym typeface="IBM Plex Mono"/>
              </a:rPr>
              <a:t>Technology Integration:</a:t>
            </a:r>
          </a:p>
          <a:p>
            <a:pPr algn="just" marL="619347" indent="-309673" lvl="1">
              <a:lnSpc>
                <a:spcPts val="3614"/>
              </a:lnSpc>
              <a:buFont typeface="Arial"/>
              <a:buChar char="•"/>
            </a:pPr>
            <a:r>
              <a:rPr lang="en-US" sz="2868" spc="-68">
                <a:solidFill>
                  <a:srgbClr val="FFFFFF"/>
                </a:solidFill>
                <a:latin typeface="IBM Plex Mono"/>
                <a:ea typeface="IBM Plex Mono"/>
                <a:cs typeface="IBM Plex Mono"/>
                <a:sym typeface="IBM Plex Mono"/>
              </a:rPr>
              <a:t>Leveraging advancements in technology for improved customer experience, such as self-service kiosks and advanced delivery systems.</a:t>
            </a:r>
          </a:p>
          <a:p>
            <a:pPr algn="just" marL="619347" indent="-309673" lvl="1">
              <a:lnSpc>
                <a:spcPts val="3614"/>
              </a:lnSpc>
              <a:buFont typeface="Arial"/>
              <a:buChar char="•"/>
            </a:pPr>
            <a:r>
              <a:rPr lang="en-US" sz="2868" spc="-68">
                <a:solidFill>
                  <a:srgbClr val="FFFFFF"/>
                </a:solidFill>
                <a:latin typeface="IBM Plex Mono"/>
                <a:ea typeface="IBM Plex Mono"/>
                <a:cs typeface="IBM Plex Mono"/>
                <a:sym typeface="IBM Plex Mono"/>
              </a:rPr>
              <a:t>Expanding online ordering and delivery services to capture a larger market share.</a:t>
            </a:r>
          </a:p>
          <a:p>
            <a:pPr algn="just">
              <a:lnSpc>
                <a:spcPts val="3614"/>
              </a:lnSpc>
            </a:pPr>
          </a:p>
        </p:txBody>
      </p:sp>
    </p:spTree>
  </p:cSld>
  <p:clrMapOvr>
    <a:masterClrMapping/>
  </p:clrMapOvr>
  <p:transition spd="med">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DAGOBAGamTI</dc:identifier>
  <dcterms:modified xsi:type="dcterms:W3CDTF">2011-08-01T06:04:30Z</dcterms:modified>
  <cp:revision>1</cp:revision>
  <dc:title>FILLL YOUR CRAVINGS</dc:title>
</cp:coreProperties>
</file>